
<file path=[Content_Types].xml><?xml version="1.0" encoding="utf-8"?>
<Types xmlns="http://schemas.openxmlformats.org/package/2006/content-types">
  <Default Extension="img" ContentType="image/img"/>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305" r:id="rId8"/>
    <p:sldId id="263" r:id="rId9"/>
    <p:sldId id="306" r:id="rId10"/>
    <p:sldId id="265" r:id="rId11"/>
    <p:sldId id="307" r:id="rId12"/>
    <p:sldId id="267" r:id="rId13"/>
    <p:sldId id="310" r:id="rId14"/>
    <p:sldId id="269" r:id="rId15"/>
    <p:sldId id="300" r:id="rId16"/>
    <p:sldId id="270" r:id="rId17"/>
    <p:sldId id="312" r:id="rId18"/>
    <p:sldId id="308" r:id="rId19"/>
    <p:sldId id="309" r:id="rId20"/>
    <p:sldId id="314" r:id="rId21"/>
    <p:sldId id="274" r:id="rId22"/>
    <p:sldId id="275" r:id="rId23"/>
    <p:sldId id="276" r:id="rId24"/>
    <p:sldId id="277" r:id="rId25"/>
    <p:sldId id="278" r:id="rId26"/>
    <p:sldId id="315" r:id="rId27"/>
    <p:sldId id="313" r:id="rId28"/>
    <p:sldId id="279" r:id="rId29"/>
    <p:sldId id="280" r:id="rId30"/>
    <p:sldId id="281" r:id="rId31"/>
    <p:sldId id="304" r:id="rId32"/>
    <p:sldId id="283" r:id="rId33"/>
    <p:sldId id="284" r:id="rId34"/>
    <p:sldId id="285" r:id="rId35"/>
    <p:sldId id="311" r:id="rId36"/>
    <p:sldId id="282" r:id="rId37"/>
    <p:sldId id="287" r:id="rId38"/>
    <p:sldId id="288" r:id="rId39"/>
    <p:sldId id="289" r:id="rId40"/>
    <p:sldId id="290" r:id="rId41"/>
    <p:sldId id="316" r:id="rId42"/>
    <p:sldId id="291" r:id="rId43"/>
    <p:sldId id="292" r:id="rId44"/>
    <p:sldId id="294" r:id="rId45"/>
    <p:sldId id="295" r:id="rId46"/>
    <p:sldId id="296" r:id="rId47"/>
    <p:sldId id="297" r:id="rId48"/>
    <p:sldId id="298" r:id="rId49"/>
    <p:sldId id="299" r:id="rId50"/>
    <p:sldId id="302" r:id="rId51"/>
    <p:sldId id="303" r:id="rId5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5" d="100"/>
          <a:sy n="105" d="100"/>
        </p:scale>
        <p:origin x="8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7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5370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72739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8762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1846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013587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9145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418928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spTree>
      <p:nvGrpSpPr>
        <p:cNvPr id="1" name=""/>
        <p:cNvGrpSpPr/>
        <p:nvPr/>
      </p:nvGrpSpPr>
      <p:grpSpPr>
        <a:xfrm>
          <a:off x="0" y="0"/>
          <a:ext cx="0" cy="0"/>
          <a:chOff x="0" y="0"/>
          <a:chExt cx="0" cy="0"/>
        </a:xfrm>
      </p:grpSpPr>
      <p:pic>
        <p:nvPicPr>
          <p:cNvPr id="2" name="Image 0" descr="https://assets.mindshow.fun/themes/yellow_business_modern_vplus_standard_en_20230824/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spTree>
      <p:nvGrpSpPr>
        <p:cNvPr id="1" name=""/>
        <p:cNvGrpSpPr/>
        <p:nvPr/>
      </p:nvGrpSpPr>
      <p:grpSpPr>
        <a:xfrm>
          <a:off x="0" y="0"/>
          <a:ext cx="0" cy="0"/>
          <a:chOff x="0" y="0"/>
          <a:chExt cx="0" cy="0"/>
        </a:xfrm>
      </p:grpSpPr>
      <p:pic>
        <p:nvPicPr>
          <p:cNvPr id="2" name="Image 0" descr="https://assets.mindshow.fun/themes/yellow_business_modern_vplus_standard_en_20230824/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spTree>
      <p:nvGrpSpPr>
        <p:cNvPr id="1" name=""/>
        <p:cNvGrpSpPr/>
        <p:nvPr/>
      </p:nvGrpSpPr>
      <p:grpSpPr>
        <a:xfrm>
          <a:off x="0" y="0"/>
          <a:ext cx="0" cy="0"/>
          <a:chOff x="0" y="0"/>
          <a:chExt cx="0" cy="0"/>
        </a:xfrm>
      </p:grpSpPr>
      <p:pic>
        <p:nvPicPr>
          <p:cNvPr id="2" name="Image 0" descr="https://assets.mindshow.fun/themes/yellow_business_modern_vplus_standard_en_20230824/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spTree>
      <p:nvGrpSpPr>
        <p:cNvPr id="1" name=""/>
        <p:cNvGrpSpPr/>
        <p:nvPr/>
      </p:nvGrpSpPr>
      <p:grpSpPr>
        <a:xfrm>
          <a:off x="0" y="0"/>
          <a:ext cx="0" cy="0"/>
          <a:chOff x="0" y="0"/>
          <a:chExt cx="0" cy="0"/>
        </a:xfrm>
      </p:grpSpPr>
      <p:pic>
        <p:nvPicPr>
          <p:cNvPr id="2" name="Image 0" descr="https://assets.mindshow.fun/themes/yellow_business_modern_vplus_standard_en_20230824/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im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7.im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im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baike.baidu.com/item/%E8%B5%8B%E8%83%BD/53149203?fromModule=lemma_inlink"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im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80988" y="1804988"/>
            <a:ext cx="8673465" cy="766763"/>
          </a:xfrm>
          <a:prstGeom prst="rect">
            <a:avLst/>
          </a:prstGeom>
          <a:noFill/>
          <a:ln/>
        </p:spPr>
        <p:txBody>
          <a:bodyPr wrap="square" rtlCol="0" anchor="b"/>
          <a:lstStyle/>
          <a:p>
            <a:pPr marL="0" indent="0" algn="l">
              <a:buNone/>
            </a:pPr>
            <a:r>
              <a:rPr lang="en-US" sz="3200" b="1" dirty="0">
                <a:solidFill>
                  <a:srgbClr val="FFFFFF"/>
                </a:solidFill>
                <a:latin typeface="Noto Sans SC" pitchFamily="34" charset="0"/>
                <a:ea typeface="Noto Sans SC" pitchFamily="34" charset="-122"/>
                <a:cs typeface="Noto Sans SC" pitchFamily="34" charset="-120"/>
              </a:rPr>
              <a:t>电动轮椅安全辅助驾驶系统报告</a:t>
            </a:r>
            <a:endParaRPr lang="en-US" sz="3200" dirty="0"/>
          </a:p>
        </p:txBody>
      </p:sp>
      <p:sp>
        <p:nvSpPr>
          <p:cNvPr id="3" name="Text 1"/>
          <p:cNvSpPr/>
          <p:nvPr/>
        </p:nvSpPr>
        <p:spPr>
          <a:xfrm>
            <a:off x="5798527" y="4510088"/>
            <a:ext cx="3064485" cy="247650"/>
          </a:xfrm>
          <a:prstGeom prst="rect">
            <a:avLst/>
          </a:prstGeom>
          <a:noFill/>
          <a:ln/>
        </p:spPr>
        <p:txBody>
          <a:bodyPr wrap="square" rtlCol="0" anchor="ctr"/>
          <a:lstStyle/>
          <a:p>
            <a:pPr marL="0" indent="0" algn="r">
              <a:buNone/>
            </a:pPr>
            <a:r>
              <a:rPr lang="en-US" sz="1200" dirty="0" err="1">
                <a:solidFill>
                  <a:srgbClr val="FFFFFF"/>
                </a:solidFill>
                <a:latin typeface="Noto Sans SC" pitchFamily="34" charset="0"/>
                <a:ea typeface="Noto Sans SC" pitchFamily="34" charset="-122"/>
                <a:cs typeface="Noto Sans SC" pitchFamily="34" charset="-120"/>
              </a:rPr>
              <a:t>王文涵</a:t>
            </a:r>
            <a:r>
              <a:rPr lang="en-US" sz="1200" dirty="0">
                <a:solidFill>
                  <a:srgbClr val="FFFFFF"/>
                </a:solidFill>
                <a:latin typeface="Noto Sans SC" pitchFamily="34" charset="0"/>
                <a:ea typeface="Noto Sans SC" pitchFamily="34" charset="-122"/>
                <a:cs typeface="Noto Sans SC" pitchFamily="34" charset="-120"/>
              </a:rPr>
              <a:t> </a:t>
            </a:r>
            <a:r>
              <a:rPr lang="zh-CN" altLang="en-US" sz="1200" dirty="0">
                <a:solidFill>
                  <a:srgbClr val="FFFFFF"/>
                </a:solidFill>
                <a:latin typeface="Noto Sans SC" pitchFamily="34" charset="0"/>
                <a:ea typeface="Noto Sans SC" pitchFamily="34" charset="-122"/>
                <a:cs typeface="Noto Sans SC" pitchFamily="34" charset="-120"/>
              </a:rPr>
              <a:t>谢宇航 洪子轩 李</a:t>
            </a:r>
            <a:r>
              <a:rPr lang="zh-CN" altLang="en-US" sz="1200">
                <a:solidFill>
                  <a:srgbClr val="FFFFFF"/>
                </a:solidFill>
                <a:latin typeface="Noto Sans SC" pitchFamily="34" charset="0"/>
                <a:ea typeface="Noto Sans SC" pitchFamily="34" charset="-122"/>
                <a:cs typeface="Noto Sans SC" pitchFamily="34" charset="-120"/>
              </a:rPr>
              <a:t>程显 刘璀寰 </a:t>
            </a:r>
            <a:endParaRPr lang="en-US" sz="1200" dirty="0"/>
          </a:p>
        </p:txBody>
      </p:sp>
      <p:sp>
        <p:nvSpPr>
          <p:cNvPr id="4" name="Text 2"/>
          <p:cNvSpPr/>
          <p:nvPr/>
        </p:nvSpPr>
        <p:spPr>
          <a:xfrm>
            <a:off x="6919912" y="4733925"/>
            <a:ext cx="1943100" cy="247650"/>
          </a:xfrm>
          <a:prstGeom prst="rect">
            <a:avLst/>
          </a:prstGeom>
          <a:noFill/>
          <a:ln/>
        </p:spPr>
        <p:txBody>
          <a:bodyPr wrap="square" rtlCol="0" anchor="ctr"/>
          <a:lstStyle/>
          <a:p>
            <a:pPr marL="0" indent="0" algn="r">
              <a:buNone/>
            </a:pPr>
            <a:r>
              <a:rPr lang="en-US" sz="1200" dirty="0">
                <a:solidFill>
                  <a:srgbClr val="FFFFFF"/>
                </a:solidFill>
                <a:latin typeface="Noto Sans SC" pitchFamily="34" charset="0"/>
                <a:ea typeface="Noto Sans SC" pitchFamily="34" charset="-122"/>
                <a:cs typeface="Noto Sans SC" pitchFamily="34" charset="-120"/>
              </a:rPr>
              <a:t>2023-09-05</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914FCE95-F307-7BA4-8071-BF62865A984B}"/>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674643" y="-1313679"/>
            <a:ext cx="8266158" cy="8266158"/>
          </a:xfrm>
          <a:prstGeom prst="rect">
            <a:avLst/>
          </a:prstGeom>
        </p:spPr>
      </p:pic>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sp>
        <p:nvSpPr>
          <p:cNvPr id="3" name="Text 1"/>
          <p:cNvSpPr/>
          <p:nvPr/>
        </p:nvSpPr>
        <p:spPr>
          <a:xfrm>
            <a:off x="771525" y="1052512"/>
            <a:ext cx="3786188" cy="3762375"/>
          </a:xfrm>
          <a:prstGeom prst="rect">
            <a:avLst/>
          </a:prstGeom>
          <a:noFill/>
          <a:ln/>
        </p:spPr>
        <p:txBody>
          <a:bodyPr wrap="square" rtlCol="0" anchor="t"/>
          <a:lstStyle/>
          <a:p>
            <a:pPr marL="342900" indent="-342900" algn="l">
              <a:lnSpc>
                <a:spcPct val="150000"/>
              </a:lnSpc>
              <a:buSzPct val="100000"/>
              <a:buChar char="•"/>
            </a:pPr>
            <a:r>
              <a:rPr lang="en-US" sz="1344" dirty="0">
                <a:solidFill>
                  <a:srgbClr val="383838"/>
                </a:solidFill>
                <a:latin typeface="Noto Sans SC" pitchFamily="34" charset="0"/>
                <a:ea typeface="Noto Sans SC" pitchFamily="34" charset="-122"/>
                <a:cs typeface="Noto Sans SC" pitchFamily="34" charset="-120"/>
              </a:rPr>
              <a:t> </a:t>
            </a:r>
            <a:r>
              <a:rPr lang="en-US" sz="2000" dirty="0">
                <a:solidFill>
                  <a:schemeClr val="bg1">
                    <a:lumMod val="95000"/>
                  </a:schemeClr>
                </a:solidFill>
                <a:highlight>
                  <a:srgbClr val="000000"/>
                </a:highlight>
                <a:latin typeface="华文隶书" panose="02010800040101010101" pitchFamily="2" charset="-122"/>
                <a:ea typeface="华文隶书" panose="02010800040101010101" pitchFamily="2" charset="-122"/>
                <a:cs typeface="Noto Sans SC" pitchFamily="34" charset="-120"/>
              </a:rPr>
              <a:t>Otto Bock </a:t>
            </a:r>
            <a:r>
              <a:rPr lang="en-US" sz="1344" dirty="0">
                <a:solidFill>
                  <a:srgbClr val="383838"/>
                </a:solidFill>
                <a:latin typeface="Noto Sans SC" pitchFamily="34" charset="0"/>
                <a:ea typeface="Noto Sans SC" pitchFamily="34" charset="-122"/>
                <a:cs typeface="Noto Sans SC" pitchFamily="34" charset="-120"/>
              </a:rPr>
              <a:t>：Otto Bock是一家德国的电动智能轮椅企业，其主要产品是Juvo B5/B6和C1000 DS/C2000 DS，这两款产品都具有</a:t>
            </a:r>
            <a:r>
              <a:rPr lang="en-US" sz="1344" b="1" dirty="0">
                <a:solidFill>
                  <a:srgbClr val="383838"/>
                </a:solidFill>
                <a:latin typeface="Noto Sans SC" pitchFamily="34" charset="0"/>
                <a:ea typeface="Noto Sans SC" pitchFamily="34" charset="-122"/>
                <a:cs typeface="Noto Sans SC" pitchFamily="34" charset="-120"/>
              </a:rPr>
              <a:t>高性能的后轮驱动系统</a:t>
            </a:r>
            <a:r>
              <a:rPr lang="en-US" sz="1344" dirty="0">
                <a:solidFill>
                  <a:srgbClr val="383838"/>
                </a:solidFill>
                <a:latin typeface="Noto Sans SC" pitchFamily="34" charset="0"/>
                <a:ea typeface="Noto Sans SC" pitchFamily="34" charset="-122"/>
                <a:cs typeface="Noto Sans SC" pitchFamily="34" charset="-120"/>
              </a:rPr>
              <a:t>，可以在不同的路面上提供强大的牵引力和稳定性，还有多种座椅配置和附件，可以根据使用者的需求和舒适度进行定制。Juvo B5/B6还具有可调节的座位高度和倾斜角度，可以方便使用者进行日常活动。C1000 DS/C2000 DS则具有可升降的座位和站立功能，可以让使用者在行驶中改变姿势和视角。</a:t>
            </a:r>
            <a:endParaRPr lang="en-US" sz="1344" dirty="0"/>
          </a:p>
        </p:txBody>
      </p:sp>
      <p:pic>
        <p:nvPicPr>
          <p:cNvPr id="5" name="图片 4">
            <a:extLst>
              <a:ext uri="{FF2B5EF4-FFF2-40B4-BE49-F238E27FC236}">
                <a16:creationId xmlns:a16="http://schemas.microsoft.com/office/drawing/2014/main" id="{70D39968-8DE5-DFB2-0888-E608C065E322}"/>
              </a:ext>
            </a:extLst>
          </p:cNvPr>
          <p:cNvPicPr>
            <a:picLocks noChangeAspect="1"/>
          </p:cNvPicPr>
          <p:nvPr/>
        </p:nvPicPr>
        <p:blipFill>
          <a:blip r:embed="rId5"/>
          <a:stretch>
            <a:fillRect/>
          </a:stretch>
        </p:blipFill>
        <p:spPr>
          <a:xfrm flipH="1">
            <a:off x="4665345" y="781050"/>
            <a:ext cx="4076700" cy="4076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A65305C-D4C7-8FDD-208D-657B96E9B895}"/>
              </a:ext>
            </a:extLst>
          </p:cNvPr>
          <p:cNvPicPr>
            <a:picLocks noChangeAspect="1"/>
          </p:cNvPicPr>
          <p:nvPr/>
        </p:nvPicPr>
        <p:blipFill>
          <a:blip r:embed="rId3">
            <a:alphaModFix amt="30000"/>
          </a:blip>
          <a:stretch>
            <a:fillRect/>
          </a:stretch>
        </p:blipFill>
        <p:spPr>
          <a:xfrm>
            <a:off x="987486" y="-473137"/>
            <a:ext cx="6959210" cy="6959210"/>
          </a:xfrm>
          <a:prstGeom prst="rect">
            <a:avLst/>
          </a:prstGeom>
        </p:spPr>
      </p:pic>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pic>
        <p:nvPicPr>
          <p:cNvPr id="3"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7863" y="904875"/>
            <a:ext cx="6298421" cy="3333750"/>
          </a:xfrm>
          <a:prstGeom prst="rect">
            <a:avLst/>
          </a:prstGeom>
        </p:spPr>
      </p:pic>
      <p:sp>
        <p:nvSpPr>
          <p:cNvPr id="4" name="Text 1"/>
          <p:cNvSpPr/>
          <p:nvPr/>
        </p:nvSpPr>
        <p:spPr>
          <a:xfrm>
            <a:off x="4777633" y="1146941"/>
            <a:ext cx="3052929" cy="2647744"/>
          </a:xfrm>
          <a:prstGeom prst="rect">
            <a:avLst/>
          </a:prstGeom>
          <a:noFill/>
          <a:ln/>
        </p:spPr>
        <p:txBody>
          <a:bodyPr wrap="square" rtlCol="0" anchor="t"/>
          <a:lstStyle/>
          <a:p>
            <a:pPr marL="0" indent="0" algn="l">
              <a:lnSpc>
                <a:spcPct val="150000"/>
              </a:lnSpc>
              <a:buNone/>
            </a:pPr>
            <a:r>
              <a:rPr lang="en-US" sz="1200" dirty="0">
                <a:solidFill>
                  <a:srgbClr val="383838"/>
                </a:solidFill>
                <a:latin typeface="Noto Sans SC" pitchFamily="34" charset="0"/>
                <a:ea typeface="Noto Sans SC" pitchFamily="34" charset="-122"/>
                <a:cs typeface="Noto Sans SC" pitchFamily="34" charset="-120"/>
              </a:rPr>
              <a:t>  </a:t>
            </a:r>
            <a:r>
              <a:rPr lang="en-US" dirty="0">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Invacare/</a:t>
            </a:r>
            <a:r>
              <a:rPr lang="en-US" dirty="0" err="1">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英维康</a:t>
            </a:r>
            <a:r>
              <a:rPr lang="en-US" dirty="0">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 </a:t>
            </a:r>
            <a:r>
              <a:rPr lang="en-US" sz="1200" dirty="0">
                <a:solidFill>
                  <a:srgbClr val="383838"/>
                </a:solidFill>
                <a:latin typeface="Noto Sans SC" pitchFamily="34" charset="0"/>
                <a:ea typeface="Noto Sans SC" pitchFamily="34" charset="-122"/>
                <a:cs typeface="Noto Sans SC" pitchFamily="34" charset="-120"/>
              </a:rPr>
              <a:t>：Invacare是一家美国的电动智能轮椅企业，其主要产品是TDX SP2。TDX SP2具有出色的性能和多种功能，可以满足使用者的不同需求。它拥有160 kg或180 kg的载重能力，可以在不平坦的地面上保持稳固。它还配备了专利的</a:t>
            </a:r>
            <a:r>
              <a:rPr lang="en-US" sz="1200" b="1" dirty="0">
                <a:solidFill>
                  <a:srgbClr val="383838"/>
                </a:solidFill>
                <a:latin typeface="Noto Sans SC" pitchFamily="34" charset="0"/>
                <a:ea typeface="Noto Sans SC" pitchFamily="34" charset="-122"/>
                <a:cs typeface="Noto Sans SC" pitchFamily="34" charset="-120"/>
              </a:rPr>
              <a:t>SureStep悬挂技术</a:t>
            </a:r>
            <a:r>
              <a:rPr lang="en-US" sz="1200" dirty="0">
                <a:solidFill>
                  <a:srgbClr val="383838"/>
                </a:solidFill>
                <a:latin typeface="Noto Sans SC" pitchFamily="34" charset="0"/>
                <a:ea typeface="Noto Sans SC" pitchFamily="34" charset="-122"/>
                <a:cs typeface="Noto Sans SC" pitchFamily="34" charset="-120"/>
              </a:rPr>
              <a:t>，使其在通过具有挑战性的地面时能够平稳行驶。此外，TDX SP2还提供了多种座椅配置和附件，可以根据使用者的需求和舒适度进行定制，方便使用者进行日常活动</a:t>
            </a:r>
            <a:endParaRPr lang="en-US" sz="1200" dirty="0"/>
          </a:p>
        </p:txBody>
      </p:sp>
      <p:pic>
        <p:nvPicPr>
          <p:cNvPr id="7" name="图片 6">
            <a:extLst>
              <a:ext uri="{FF2B5EF4-FFF2-40B4-BE49-F238E27FC236}">
                <a16:creationId xmlns:a16="http://schemas.microsoft.com/office/drawing/2014/main" id="{EC3281C8-1092-B9E1-9BC3-FD341DE67300}"/>
              </a:ext>
            </a:extLst>
          </p:cNvPr>
          <p:cNvPicPr>
            <a:picLocks noChangeAspect="1"/>
          </p:cNvPicPr>
          <p:nvPr/>
        </p:nvPicPr>
        <p:blipFill>
          <a:blip r:embed="rId6"/>
          <a:stretch>
            <a:fillRect/>
          </a:stretch>
        </p:blipFill>
        <p:spPr>
          <a:xfrm>
            <a:off x="762000" y="781050"/>
            <a:ext cx="3469931" cy="42023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C45A52A2-8797-6D36-A219-CF9DCFBA9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883" y="859212"/>
            <a:ext cx="9630844" cy="3603931"/>
          </a:xfrm>
          <a:prstGeom prst="rect">
            <a:avLst/>
          </a:prstGeom>
        </p:spPr>
      </p:pic>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sp>
        <p:nvSpPr>
          <p:cNvPr id="3" name="Text 1"/>
          <p:cNvSpPr/>
          <p:nvPr/>
        </p:nvSpPr>
        <p:spPr>
          <a:xfrm>
            <a:off x="938439" y="1262969"/>
            <a:ext cx="3786188" cy="3762375"/>
          </a:xfrm>
          <a:prstGeom prst="rect">
            <a:avLst/>
          </a:prstGeom>
          <a:noFill/>
          <a:ln/>
        </p:spPr>
        <p:txBody>
          <a:bodyPr wrap="square" rtlCol="0" anchor="t"/>
          <a:lstStyle/>
          <a:p>
            <a:pPr algn="l">
              <a:lnSpc>
                <a:spcPct val="150000"/>
              </a:lnSpc>
              <a:buSzPct val="100000"/>
            </a:pPr>
            <a:r>
              <a:rPr lang="en-US" sz="2000" dirty="0">
                <a:solidFill>
                  <a:schemeClr val="bg1"/>
                </a:solidFill>
                <a:highlight>
                  <a:srgbClr val="000000"/>
                </a:highlight>
                <a:latin typeface="Noto Sans SC" pitchFamily="34" charset="0"/>
                <a:ea typeface="Noto Sans SC" pitchFamily="34" charset="-122"/>
                <a:cs typeface="Noto Sans SC" pitchFamily="34" charset="-120"/>
              </a:rPr>
              <a:t> </a:t>
            </a:r>
            <a:r>
              <a:rPr lang="en-US" sz="2000" dirty="0" err="1">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威之群</a:t>
            </a:r>
            <a:r>
              <a:rPr lang="en-US" sz="2000" dirty="0">
                <a:solidFill>
                  <a:schemeClr val="bg1"/>
                </a:solidFill>
                <a:highlight>
                  <a:srgbClr val="000000"/>
                </a:highlight>
                <a:latin typeface="Noto Sans SC" pitchFamily="34" charset="0"/>
                <a:ea typeface="Noto Sans SC" pitchFamily="34" charset="-122"/>
                <a:cs typeface="Noto Sans SC" pitchFamily="34" charset="-120"/>
              </a:rPr>
              <a:t> </a:t>
            </a:r>
            <a:r>
              <a:rPr lang="en-US" sz="1408" dirty="0">
                <a:solidFill>
                  <a:srgbClr val="383838"/>
                </a:solidFill>
                <a:latin typeface="Noto Sans SC" pitchFamily="34" charset="0"/>
                <a:ea typeface="Noto Sans SC" pitchFamily="34" charset="-122"/>
                <a:cs typeface="Noto Sans SC" pitchFamily="34" charset="-120"/>
              </a:rPr>
              <a:t>：威之群是一家专业从事电动轮椅、电动代步车、电动滑板车等产品的研发、生产和销售的企业，成立于2007年，总部位于广东省佛山市。威之群的电动轮椅产品采用了</a:t>
            </a:r>
            <a:r>
              <a:rPr lang="en-US" sz="1408" b="1" dirty="0">
                <a:solidFill>
                  <a:srgbClr val="383838"/>
                </a:solidFill>
                <a:latin typeface="Noto Sans SC" pitchFamily="34" charset="0"/>
                <a:ea typeface="Noto Sans SC" pitchFamily="34" charset="-122"/>
                <a:cs typeface="Noto Sans SC" pitchFamily="34" charset="-120"/>
              </a:rPr>
              <a:t>高效的无刷电机和锂电池</a:t>
            </a:r>
            <a:r>
              <a:rPr lang="en-US" sz="1408" dirty="0">
                <a:solidFill>
                  <a:srgbClr val="383838"/>
                </a:solidFill>
                <a:latin typeface="Noto Sans SC" pitchFamily="34" charset="0"/>
                <a:ea typeface="Noto Sans SC" pitchFamily="34" charset="-122"/>
                <a:cs typeface="Noto Sans SC" pitchFamily="34" charset="-120"/>
              </a:rPr>
              <a:t>，具有动力强劲、续航长、重量轻等特点，还有多种智能功能，如语音控制、自动避障、远程监控等。威之群还注重产品的美观和时尚，提供了多种颜色和造型的选择，符合年轻人的审美需求。</a:t>
            </a:r>
            <a:endParaRPr lang="en-US" sz="1408" dirty="0"/>
          </a:p>
        </p:txBody>
      </p:sp>
      <p:pic>
        <p:nvPicPr>
          <p:cNvPr id="4098" name="Picture 2">
            <a:extLst>
              <a:ext uri="{FF2B5EF4-FFF2-40B4-BE49-F238E27FC236}">
                <a16:creationId xmlns:a16="http://schemas.microsoft.com/office/drawing/2014/main" id="{2DD6475E-A438-861D-ACBD-97690B25D7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462" y="862659"/>
            <a:ext cx="3952228" cy="3952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1525" y="1052512"/>
            <a:ext cx="3786188" cy="3762375"/>
          </a:xfrm>
          <a:prstGeom prst="rect">
            <a:avLst/>
          </a:prstGeom>
          <a:noFill/>
          <a:ln/>
        </p:spPr>
        <p:txBody>
          <a:bodyPr wrap="square" rtlCol="0" anchor="t"/>
          <a:lstStyle/>
          <a:p>
            <a:pPr algn="l">
              <a:lnSpc>
                <a:spcPct val="150000"/>
              </a:lnSpc>
              <a:buSzPct val="100000"/>
            </a:pPr>
            <a:endParaRPr lang="en-US" sz="1408" dirty="0"/>
          </a:p>
        </p:txBody>
      </p:sp>
      <p:sp>
        <p:nvSpPr>
          <p:cNvPr id="10" name="标注: 弯曲线形 9">
            <a:extLst>
              <a:ext uri="{FF2B5EF4-FFF2-40B4-BE49-F238E27FC236}">
                <a16:creationId xmlns:a16="http://schemas.microsoft.com/office/drawing/2014/main" id="{2B1FD504-440F-ADA4-765C-A2A17EA145DF}"/>
              </a:ext>
            </a:extLst>
          </p:cNvPr>
          <p:cNvSpPr/>
          <p:nvPr/>
        </p:nvSpPr>
        <p:spPr>
          <a:xfrm>
            <a:off x="5798457" y="1052512"/>
            <a:ext cx="2106691" cy="433594"/>
          </a:xfrm>
          <a:prstGeom prst="borderCallout2">
            <a:avLst>
              <a:gd name="adj1" fmla="val 18750"/>
              <a:gd name="adj2" fmla="val -8333"/>
              <a:gd name="adj3" fmla="val 18750"/>
              <a:gd name="adj4" fmla="val -16667"/>
              <a:gd name="adj5" fmla="val 184964"/>
              <a:gd name="adj6" fmla="val -42344"/>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先进的稳定技术</a:t>
            </a:r>
            <a:endParaRPr lang="en-US" altLang="zh-CN" b="1" dirty="0">
              <a:solidFill>
                <a:srgbClr val="383838"/>
              </a:solidFill>
              <a:latin typeface="黑体" panose="02010609060101010101" pitchFamily="49" charset="-122"/>
              <a:ea typeface="黑体" panose="02010609060101010101" pitchFamily="49" charset="-122"/>
              <a:cs typeface="Noto Sans SC" pitchFamily="34" charset="-120"/>
            </a:endParaRPr>
          </a:p>
        </p:txBody>
      </p:sp>
      <p:sp>
        <p:nvSpPr>
          <p:cNvPr id="28" name="标注: 弯曲线形 27">
            <a:extLst>
              <a:ext uri="{FF2B5EF4-FFF2-40B4-BE49-F238E27FC236}">
                <a16:creationId xmlns:a16="http://schemas.microsoft.com/office/drawing/2014/main" id="{E93B5992-5A2F-C529-9B47-15439A6709B7}"/>
              </a:ext>
            </a:extLst>
          </p:cNvPr>
          <p:cNvSpPr/>
          <p:nvPr/>
        </p:nvSpPr>
        <p:spPr>
          <a:xfrm>
            <a:off x="6442007" y="1923706"/>
            <a:ext cx="2356304" cy="376959"/>
          </a:xfrm>
          <a:prstGeom prst="borderCallout2">
            <a:avLst>
              <a:gd name="adj1" fmla="val 18750"/>
              <a:gd name="adj2" fmla="val -8333"/>
              <a:gd name="adj3" fmla="val 18750"/>
              <a:gd name="adj4" fmla="val -24675"/>
              <a:gd name="adj5" fmla="val 90836"/>
              <a:gd name="adj6" fmla="val -49441"/>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机器人技术远程控制</a:t>
            </a:r>
            <a:endParaRPr lang="zh-CN" altLang="en-US" dirty="0">
              <a:latin typeface="黑体" panose="02010609060101010101" pitchFamily="49" charset="-122"/>
              <a:ea typeface="黑体" panose="02010609060101010101" pitchFamily="49" charset="-122"/>
            </a:endParaRPr>
          </a:p>
        </p:txBody>
      </p:sp>
      <p:sp>
        <p:nvSpPr>
          <p:cNvPr id="29" name="标注: 弯曲线形 28">
            <a:extLst>
              <a:ext uri="{FF2B5EF4-FFF2-40B4-BE49-F238E27FC236}">
                <a16:creationId xmlns:a16="http://schemas.microsoft.com/office/drawing/2014/main" id="{8FA0056D-B0D6-3E4A-BB3A-52345EEADDA5}"/>
              </a:ext>
            </a:extLst>
          </p:cNvPr>
          <p:cNvSpPr/>
          <p:nvPr/>
        </p:nvSpPr>
        <p:spPr>
          <a:xfrm>
            <a:off x="6468175" y="3004089"/>
            <a:ext cx="1536456" cy="433594"/>
          </a:xfrm>
          <a:prstGeom prst="borderCallout2">
            <a:avLst>
              <a:gd name="adj1" fmla="val 18750"/>
              <a:gd name="adj2" fmla="val -8333"/>
              <a:gd name="adj3" fmla="val 18750"/>
              <a:gd name="adj4" fmla="val -16667"/>
              <a:gd name="adj5" fmla="val -26323"/>
              <a:gd name="adj6" fmla="val -7248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无刷电机</a:t>
            </a:r>
            <a:endParaRPr lang="en-US" altLang="zh-CN" b="1" dirty="0">
              <a:solidFill>
                <a:srgbClr val="383838"/>
              </a:solidFill>
              <a:latin typeface="黑体" panose="02010609060101010101" pitchFamily="49" charset="-122"/>
              <a:ea typeface="黑体" panose="02010609060101010101" pitchFamily="49" charset="-122"/>
              <a:cs typeface="Noto Sans SC" pitchFamily="34" charset="-120"/>
            </a:endParaRPr>
          </a:p>
        </p:txBody>
      </p:sp>
      <p:sp>
        <p:nvSpPr>
          <p:cNvPr id="30" name="标注: 弯曲线形 29">
            <a:extLst>
              <a:ext uri="{FF2B5EF4-FFF2-40B4-BE49-F238E27FC236}">
                <a16:creationId xmlns:a16="http://schemas.microsoft.com/office/drawing/2014/main" id="{5C28260E-4DE4-7BDA-FB3E-659B9B0032EC}"/>
              </a:ext>
            </a:extLst>
          </p:cNvPr>
          <p:cNvSpPr/>
          <p:nvPr/>
        </p:nvSpPr>
        <p:spPr>
          <a:xfrm>
            <a:off x="5562002" y="3921687"/>
            <a:ext cx="2058157" cy="433594"/>
          </a:xfrm>
          <a:prstGeom prst="borderCallout2">
            <a:avLst>
              <a:gd name="adj1" fmla="val 18750"/>
              <a:gd name="adj2" fmla="val -8333"/>
              <a:gd name="adj3" fmla="val 18750"/>
              <a:gd name="adj4" fmla="val -16667"/>
              <a:gd name="adj5" fmla="val -116803"/>
              <a:gd name="adj6" fmla="val -3686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自动驾驶功能</a:t>
            </a:r>
            <a:endParaRPr lang="zh-CN" altLang="en-US" dirty="0">
              <a:latin typeface="黑体" panose="02010609060101010101" pitchFamily="49" charset="-122"/>
              <a:ea typeface="黑体" panose="02010609060101010101" pitchFamily="49" charset="-122"/>
            </a:endParaRPr>
          </a:p>
        </p:txBody>
      </p:sp>
      <p:sp>
        <p:nvSpPr>
          <p:cNvPr id="40" name="标注: 弯曲线形 39">
            <a:extLst>
              <a:ext uri="{FF2B5EF4-FFF2-40B4-BE49-F238E27FC236}">
                <a16:creationId xmlns:a16="http://schemas.microsoft.com/office/drawing/2014/main" id="{339F722C-0874-CC8C-FE05-6EA195E365B6}"/>
              </a:ext>
            </a:extLst>
          </p:cNvPr>
          <p:cNvSpPr/>
          <p:nvPr/>
        </p:nvSpPr>
        <p:spPr>
          <a:xfrm>
            <a:off x="771525" y="1030075"/>
            <a:ext cx="2305899" cy="466490"/>
          </a:xfrm>
          <a:prstGeom prst="borderCallout2">
            <a:avLst>
              <a:gd name="adj1" fmla="val 19570"/>
              <a:gd name="adj2" fmla="val 107609"/>
              <a:gd name="adj3" fmla="val 19570"/>
              <a:gd name="adj4" fmla="val 124879"/>
              <a:gd name="adj5" fmla="val 177412"/>
              <a:gd name="adj6" fmla="val 14931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全地形前轮驱动系统</a:t>
            </a:r>
            <a:endParaRPr lang="en-US" altLang="zh-CN" dirty="0">
              <a:solidFill>
                <a:srgbClr val="383838"/>
              </a:solidFill>
              <a:latin typeface="黑体" panose="02010609060101010101" pitchFamily="49" charset="-122"/>
              <a:ea typeface="黑体" panose="02010609060101010101" pitchFamily="49" charset="-122"/>
              <a:cs typeface="Noto Sans SC" pitchFamily="34" charset="-120"/>
            </a:endParaRPr>
          </a:p>
        </p:txBody>
      </p:sp>
      <p:sp>
        <p:nvSpPr>
          <p:cNvPr id="45" name="标注: 弯曲线形 44">
            <a:extLst>
              <a:ext uri="{FF2B5EF4-FFF2-40B4-BE49-F238E27FC236}">
                <a16:creationId xmlns:a16="http://schemas.microsoft.com/office/drawing/2014/main" id="{2F41EBB6-D86B-AD63-C0A6-9E2F677AF5B3}"/>
              </a:ext>
            </a:extLst>
          </p:cNvPr>
          <p:cNvSpPr/>
          <p:nvPr/>
        </p:nvSpPr>
        <p:spPr>
          <a:xfrm>
            <a:off x="577754" y="1955752"/>
            <a:ext cx="1502229" cy="402397"/>
          </a:xfrm>
          <a:prstGeom prst="borderCallout2">
            <a:avLst>
              <a:gd name="adj1" fmla="val 19570"/>
              <a:gd name="adj2" fmla="val 107609"/>
              <a:gd name="adj3" fmla="val 19570"/>
              <a:gd name="adj4" fmla="val 124879"/>
              <a:gd name="adj5" fmla="val 77244"/>
              <a:gd name="adj6" fmla="val 212271"/>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锂电池</a:t>
            </a:r>
            <a:endParaRPr lang="zh-CN" altLang="en-US" dirty="0">
              <a:latin typeface="黑体" panose="02010609060101010101" pitchFamily="49" charset="-122"/>
              <a:ea typeface="黑体" panose="02010609060101010101" pitchFamily="49" charset="-122"/>
            </a:endParaRPr>
          </a:p>
        </p:txBody>
      </p:sp>
      <p:sp>
        <p:nvSpPr>
          <p:cNvPr id="46" name="标注: 弯曲线形 45">
            <a:extLst>
              <a:ext uri="{FF2B5EF4-FFF2-40B4-BE49-F238E27FC236}">
                <a16:creationId xmlns:a16="http://schemas.microsoft.com/office/drawing/2014/main" id="{70C38B17-E615-E472-FA46-4A14F98F8D80}"/>
              </a:ext>
            </a:extLst>
          </p:cNvPr>
          <p:cNvSpPr/>
          <p:nvPr/>
        </p:nvSpPr>
        <p:spPr>
          <a:xfrm>
            <a:off x="543345" y="2886121"/>
            <a:ext cx="2028984" cy="553617"/>
          </a:xfrm>
          <a:prstGeom prst="borderCallout2">
            <a:avLst>
              <a:gd name="adj1" fmla="val 19570"/>
              <a:gd name="adj2" fmla="val 107609"/>
              <a:gd name="adj3" fmla="val 19570"/>
              <a:gd name="adj4" fmla="val 124879"/>
              <a:gd name="adj5" fmla="val -573"/>
              <a:gd name="adj6" fmla="val 16380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智能手机应用</a:t>
            </a:r>
            <a:r>
              <a:rPr lang="zh-CN" altLang="en-US" b="1" dirty="0">
                <a:solidFill>
                  <a:srgbClr val="383838"/>
                </a:solidFill>
                <a:latin typeface="黑体" panose="02010609060101010101" pitchFamily="49" charset="-122"/>
                <a:ea typeface="黑体" panose="02010609060101010101" pitchFamily="49" charset="-122"/>
                <a:cs typeface="Noto Sans SC" pitchFamily="34" charset="-120"/>
              </a:rPr>
              <a:t>程序</a:t>
            </a:r>
          </a:p>
        </p:txBody>
      </p:sp>
      <p:sp>
        <p:nvSpPr>
          <p:cNvPr id="47" name="标注: 弯曲线形 46">
            <a:extLst>
              <a:ext uri="{FF2B5EF4-FFF2-40B4-BE49-F238E27FC236}">
                <a16:creationId xmlns:a16="http://schemas.microsoft.com/office/drawing/2014/main" id="{A5A29CD6-F1D9-FD64-FAE6-1CFEE3FE544F}"/>
              </a:ext>
            </a:extLst>
          </p:cNvPr>
          <p:cNvSpPr/>
          <p:nvPr/>
        </p:nvSpPr>
        <p:spPr>
          <a:xfrm>
            <a:off x="1053221" y="3921687"/>
            <a:ext cx="2301740" cy="515880"/>
          </a:xfrm>
          <a:prstGeom prst="borderCallout2">
            <a:avLst>
              <a:gd name="adj1" fmla="val 19570"/>
              <a:gd name="adj2" fmla="val 107609"/>
              <a:gd name="adj3" fmla="val 19570"/>
              <a:gd name="adj4" fmla="val 124879"/>
              <a:gd name="adj5" fmla="val -99682"/>
              <a:gd name="adj6" fmla="val 13482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err="1">
                <a:solidFill>
                  <a:srgbClr val="383838"/>
                </a:solidFill>
                <a:latin typeface="黑体" panose="02010609060101010101" pitchFamily="49" charset="-122"/>
                <a:ea typeface="黑体" panose="02010609060101010101" pitchFamily="49" charset="-122"/>
                <a:cs typeface="Noto Sans SC" pitchFamily="34" charset="-120"/>
              </a:rPr>
              <a:t>SureStep悬挂技术</a:t>
            </a:r>
            <a:endParaRPr lang="zh-CN" altLang="en-US" dirty="0">
              <a:latin typeface="黑体" panose="02010609060101010101" pitchFamily="49" charset="-122"/>
              <a:ea typeface="黑体" panose="02010609060101010101" pitchFamily="49" charset="-122"/>
            </a:endParaRPr>
          </a:p>
        </p:txBody>
      </p:sp>
      <p:sp>
        <p:nvSpPr>
          <p:cNvPr id="52" name="八边形 51">
            <a:extLst>
              <a:ext uri="{FF2B5EF4-FFF2-40B4-BE49-F238E27FC236}">
                <a16:creationId xmlns:a16="http://schemas.microsoft.com/office/drawing/2014/main" id="{D8FFE539-74DA-1A73-4C1F-BFB65594EAF1}"/>
              </a:ext>
            </a:extLst>
          </p:cNvPr>
          <p:cNvSpPr/>
          <p:nvPr/>
        </p:nvSpPr>
        <p:spPr>
          <a:xfrm>
            <a:off x="3964277" y="1995393"/>
            <a:ext cx="1111212" cy="1167536"/>
          </a:xfrm>
          <a:prstGeom prst="octago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Text 0"/>
          <p:cNvSpPr/>
          <p:nvPr/>
        </p:nvSpPr>
        <p:spPr>
          <a:xfrm>
            <a:off x="4134491" y="2297015"/>
            <a:ext cx="1538514"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a:t>
            </a:r>
            <a:endParaRPr lang="en-US" sz="2400" b="1" dirty="0">
              <a:solidFill>
                <a:srgbClr val="000000"/>
              </a:solidFill>
              <a:latin typeface="Noto Sans SC" pitchFamily="34" charset="0"/>
              <a:ea typeface="Noto Sans SC" pitchFamily="34" charset="-122"/>
              <a:cs typeface="Noto Sans SC" pitchFamily="34" charset="-120"/>
            </a:endParaRPr>
          </a:p>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调研</a:t>
            </a:r>
            <a:endParaRPr lang="en-US" sz="2400" dirty="0"/>
          </a:p>
        </p:txBody>
      </p:sp>
    </p:spTree>
    <p:extLst>
      <p:ext uri="{BB962C8B-B14F-4D97-AF65-F5344CB8AC3E}">
        <p14:creationId xmlns:p14="http://schemas.microsoft.com/office/powerpoint/2010/main" val="299143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1+#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29" grpId="0" animBg="1"/>
      <p:bldP spid="30" grpId="0" animBg="1"/>
      <p:bldP spid="40" grpId="0" animBg="1"/>
      <p:bldP spid="45" grpId="0" animBg="1"/>
      <p:bldP spid="46"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https://assets.mindshow.fun/file/6873849/9eeaf49fb6e743ac8cb237176201ab07?x-oss-process=style/img"/>
          <p:cNvPicPr>
            <a:picLocks noChangeAspect="1"/>
          </p:cNvPicPr>
          <p:nvPr/>
        </p:nvPicPr>
        <p:blipFill>
          <a:blip r:embed="rId3"/>
          <a:srcRect t="7754" b="7754"/>
          <a:stretch/>
        </p:blipFill>
        <p:spPr>
          <a:xfrm>
            <a:off x="0" y="0"/>
            <a:ext cx="9144000" cy="51435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9144000" cy="5143500"/>
          </a:xfrm>
          <a:prstGeom prst="rect">
            <a:avLst/>
          </a:prstGeom>
        </p:spPr>
      </p:pic>
      <p:sp>
        <p:nvSpPr>
          <p:cNvPr id="4" name="Text 0"/>
          <p:cNvSpPr/>
          <p:nvPr/>
        </p:nvSpPr>
        <p:spPr>
          <a:xfrm>
            <a:off x="776288" y="757238"/>
            <a:ext cx="3562350" cy="671513"/>
          </a:xfrm>
          <a:prstGeom prst="rect">
            <a:avLst/>
          </a:prstGeom>
          <a:noFill/>
          <a:ln/>
        </p:spPr>
        <p:txBody>
          <a:bodyPr wrap="square" rtlCol="0" anchor="t"/>
          <a:lstStyle/>
          <a:p>
            <a:pPr marL="0" indent="0">
              <a:buNone/>
            </a:pPr>
            <a:r>
              <a:rPr lang="en-US" sz="1920" b="1" dirty="0" err="1">
                <a:solidFill>
                  <a:srgbClr val="FFFFFF"/>
                </a:solidFill>
                <a:latin typeface="Noto Sans SC" pitchFamily="34" charset="0"/>
                <a:ea typeface="Noto Sans SC" pitchFamily="34" charset="-122"/>
                <a:cs typeface="Noto Sans SC" pitchFamily="34" charset="-120"/>
              </a:rPr>
              <a:t>需求分析</a:t>
            </a:r>
            <a:endParaRPr lang="en-US" sz="1920" dirty="0"/>
          </a:p>
        </p:txBody>
      </p:sp>
      <p:sp>
        <p:nvSpPr>
          <p:cNvPr id="5" name="Text 1"/>
          <p:cNvSpPr/>
          <p:nvPr/>
        </p:nvSpPr>
        <p:spPr>
          <a:xfrm>
            <a:off x="700542" y="1571625"/>
            <a:ext cx="3467100" cy="1714500"/>
          </a:xfrm>
          <a:prstGeom prst="rect">
            <a:avLst/>
          </a:prstGeom>
          <a:noFill/>
          <a:ln/>
        </p:spPr>
        <p:txBody>
          <a:bodyPr wrap="square" rtlCol="0" anchor="t"/>
          <a:lstStyle/>
          <a:p>
            <a:pPr marL="0" indent="0" algn="l">
              <a:lnSpc>
                <a:spcPct val="150000"/>
              </a:lnSpc>
              <a:buNone/>
            </a:pPr>
            <a:r>
              <a:rPr lang="en-US" sz="1280" dirty="0">
                <a:solidFill>
                  <a:srgbClr val="FFFFFF"/>
                </a:solidFill>
                <a:latin typeface="Noto Sans SC" pitchFamily="34" charset="0"/>
                <a:ea typeface="Noto Sans SC" pitchFamily="34" charset="-122"/>
                <a:cs typeface="Noto Sans SC" pitchFamily="34" charset="-120"/>
              </a:rPr>
              <a:t>根据调查，</a:t>
            </a:r>
            <a:r>
              <a:rPr lang="en-US" dirty="0">
                <a:solidFill>
                  <a:srgbClr val="FFFFFF"/>
                </a:solidFill>
                <a:latin typeface="Noto Sans SC" pitchFamily="34" charset="0"/>
                <a:ea typeface="Noto Sans SC" pitchFamily="34" charset="-122"/>
                <a:cs typeface="Noto Sans SC" pitchFamily="34" charset="-120"/>
              </a:rPr>
              <a:t>老年人在出行过程中需要更多的安全保障和自助性</a:t>
            </a:r>
            <a:r>
              <a:rPr lang="en-US" sz="1280" dirty="0">
                <a:solidFill>
                  <a:srgbClr val="FFFFFF"/>
                </a:solidFill>
                <a:latin typeface="Noto Sans SC" pitchFamily="34" charset="0"/>
                <a:ea typeface="Noto Sans SC" pitchFamily="34" charset="-122"/>
                <a:cs typeface="Noto Sans SC" pitchFamily="34" charset="-120"/>
              </a:rPr>
              <a:t>。他们希望在代步车和电动轮椅车上增加一些智能辅助驾驶功能，以提高行车安全性和自助性。因此，我们的智能代步车需要满足老年人的这些需求。</a:t>
            </a:r>
            <a:endParaRPr lang="en-US" sz="12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商业模式</a:t>
            </a:r>
            <a:endParaRPr lang="en-US" sz="2400" dirty="0"/>
          </a:p>
        </p:txBody>
      </p:sp>
      <p:sp>
        <p:nvSpPr>
          <p:cNvPr id="3" name="Text 1"/>
          <p:cNvSpPr/>
          <p:nvPr/>
        </p:nvSpPr>
        <p:spPr>
          <a:xfrm>
            <a:off x="771525" y="1052512"/>
            <a:ext cx="7715250" cy="2286000"/>
          </a:xfrm>
          <a:prstGeom prst="rect">
            <a:avLst/>
          </a:prstGeom>
          <a:noFill/>
          <a:ln/>
        </p:spPr>
        <p:txBody>
          <a:bodyPr wrap="square" rtlCol="0" anchor="t"/>
          <a:lstStyle/>
          <a:p>
            <a:pPr marL="342900" indent="-342900" algn="l">
              <a:lnSpc>
                <a:spcPct val="150000"/>
              </a:lnSpc>
              <a:buSzPct val="100000"/>
              <a:buChar char="•"/>
            </a:pPr>
            <a:r>
              <a:rPr lang="en-US" sz="1536" dirty="0">
                <a:solidFill>
                  <a:srgbClr val="383838"/>
                </a:solidFill>
                <a:latin typeface="Noto Sans SC" pitchFamily="34" charset="0"/>
                <a:ea typeface="Noto Sans SC" pitchFamily="34" charset="-122"/>
                <a:cs typeface="Noto Sans SC" pitchFamily="34" charset="-120"/>
              </a:rPr>
              <a:t>与国内现有电动轮椅企业合作，合作开发新款智能轮椅。</a:t>
            </a:r>
            <a:br>
              <a:rPr dirty="0"/>
            </a:br>
            <a:r>
              <a:rPr lang="en-US" sz="1536" dirty="0">
                <a:solidFill>
                  <a:srgbClr val="383838"/>
                </a:solidFill>
                <a:latin typeface="Noto Sans SC" pitchFamily="34" charset="0"/>
                <a:ea typeface="Noto Sans SC" pitchFamily="34" charset="-122"/>
                <a:cs typeface="Noto Sans SC" pitchFamily="34" charset="-120"/>
              </a:rPr>
              <a:t>该企业目前定位在中端市场，主要产品为简单的电机驱动轮椅。但同样也推出了具有自动避障、语音控制等功能的高端产品，但与国外品牌仍有较大差距。我们希望能和该公司达成合作，开发新型高端智能轮椅，打开国产智能轮椅的市场。</a:t>
            </a:r>
            <a:endParaRPr lang="en-US" sz="1536" dirty="0"/>
          </a:p>
          <a:p>
            <a:pPr algn="l">
              <a:lnSpc>
                <a:spcPct val="150000"/>
              </a:lnSpc>
              <a:buSzPct val="100000"/>
            </a:pPr>
            <a:endParaRPr lang="en-US" sz="1536" dirty="0">
              <a:solidFill>
                <a:srgbClr val="383838"/>
              </a:solidFill>
              <a:latin typeface="Noto Sans SC" pitchFamily="34" charset="0"/>
              <a:ea typeface="Noto Sans SC" pitchFamily="34" charset="-122"/>
              <a:cs typeface="Noto Sans SC" pitchFamily="34" charset="-120"/>
            </a:endParaRPr>
          </a:p>
        </p:txBody>
      </p:sp>
      <p:pic>
        <p:nvPicPr>
          <p:cNvPr id="6" name="图形 5">
            <a:extLst>
              <a:ext uri="{FF2B5EF4-FFF2-40B4-BE49-F238E27FC236}">
                <a16:creationId xmlns:a16="http://schemas.microsoft.com/office/drawing/2014/main" id="{5CFC8D26-57F1-AA2D-8D65-6F5E4CB8E823}"/>
              </a:ext>
            </a:extLst>
          </p:cNvPr>
          <p:cNvPicPr>
            <a:picLocks noChangeAspect="1"/>
          </p:cNvPicPr>
          <p:nvPr/>
        </p:nvPicPr>
        <p:blipFill>
          <a:blip r:embed="rId3">
            <a:alphaModFix amt="25000"/>
            <a:extLst>
              <a:ext uri="{96DAC541-7B7A-43D3-8B79-37D633B846F1}">
                <asvg:svgBlip xmlns:asvg="http://schemas.microsoft.com/office/drawing/2016/SVG/main" r:embed="rId4"/>
              </a:ext>
            </a:extLst>
          </a:blip>
          <a:stretch>
            <a:fillRect/>
          </a:stretch>
        </p:blipFill>
        <p:spPr>
          <a:xfrm>
            <a:off x="-117770" y="816804"/>
            <a:ext cx="9379540" cy="3509891"/>
          </a:xfrm>
          <a:prstGeom prst="rect">
            <a:avLst/>
          </a:prstGeom>
        </p:spPr>
      </p:pic>
      <p:sp>
        <p:nvSpPr>
          <p:cNvPr id="8" name="矩形 7">
            <a:extLst>
              <a:ext uri="{FF2B5EF4-FFF2-40B4-BE49-F238E27FC236}">
                <a16:creationId xmlns:a16="http://schemas.microsoft.com/office/drawing/2014/main" id="{FAD8322A-72D5-2FC6-6EB4-730B7DA9DFD3}"/>
              </a:ext>
            </a:extLst>
          </p:cNvPr>
          <p:cNvSpPr/>
          <p:nvPr/>
        </p:nvSpPr>
        <p:spPr>
          <a:xfrm>
            <a:off x="1582057" y="4039283"/>
            <a:ext cx="5979886"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B438281-72FD-3B67-D6AA-FEE509B525F2}"/>
              </a:ext>
            </a:extLst>
          </p:cNvPr>
          <p:cNvSpPr txBox="1"/>
          <p:nvPr/>
        </p:nvSpPr>
        <p:spPr>
          <a:xfrm>
            <a:off x="2444660" y="4039283"/>
            <a:ext cx="4441370" cy="646331"/>
          </a:xfrm>
          <a:prstGeom prst="rect">
            <a:avLst/>
          </a:prstGeom>
          <a:noFill/>
        </p:spPr>
        <p:txBody>
          <a:bodyPr wrap="square">
            <a:spAutoFit/>
          </a:bodyPr>
          <a:lstStyle/>
          <a:p>
            <a:r>
              <a:rPr lang="zh-CN" altLang="en-US" sz="3600" dirty="0"/>
              <a:t> 中端市场→高端市场</a:t>
            </a:r>
          </a:p>
        </p:txBody>
      </p:sp>
    </p:spTree>
    <p:extLst>
      <p:ext uri="{BB962C8B-B14F-4D97-AF65-F5344CB8AC3E}">
        <p14:creationId xmlns:p14="http://schemas.microsoft.com/office/powerpoint/2010/main" val="27171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03</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en-US" sz="3200" b="1" dirty="0" err="1">
                <a:solidFill>
                  <a:srgbClr val="000000"/>
                </a:solidFill>
                <a:latin typeface="Noto Sans SC" pitchFamily="34" charset="0"/>
                <a:ea typeface="Noto Sans SC" pitchFamily="34" charset="-122"/>
                <a:cs typeface="Noto Sans SC" pitchFamily="34" charset="-120"/>
              </a:rPr>
              <a:t>技术方案</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CEF0323-7A0F-05B2-41A0-847BA139A92E}"/>
              </a:ext>
            </a:extLst>
          </p:cNvPr>
          <p:cNvSpPr txBox="1"/>
          <p:nvPr/>
        </p:nvSpPr>
        <p:spPr>
          <a:xfrm>
            <a:off x="2855686" y="772968"/>
            <a:ext cx="3055257" cy="1631216"/>
          </a:xfrm>
          <a:prstGeom prst="rect">
            <a:avLst/>
          </a:prstGeom>
          <a:noFill/>
        </p:spPr>
        <p:txBody>
          <a:bodyPr wrap="square" rtlCol="0">
            <a:spAutoFit/>
          </a:bodyPr>
          <a:lstStyle/>
          <a:p>
            <a:r>
              <a:rPr lang="en-US" altLang="zh-CN" sz="10000" b="1" dirty="0">
                <a:solidFill>
                  <a:schemeClr val="accent4">
                    <a:alpha val="30000"/>
                  </a:schemeClr>
                </a:solidFill>
                <a:latin typeface="Lucida Handwriting" panose="03010101010101010101" pitchFamily="66" charset="0"/>
              </a:rPr>
              <a:t>safe</a:t>
            </a:r>
            <a:endParaRPr lang="zh-CN" altLang="en-US" sz="10000" b="1" dirty="0">
              <a:solidFill>
                <a:schemeClr val="accent4">
                  <a:alpha val="30000"/>
                </a:schemeClr>
              </a:solidFill>
              <a:latin typeface="Lucida Handwriting" panose="03010101010101010101" pitchFamily="66" charset="0"/>
            </a:endParaRPr>
          </a:p>
        </p:txBody>
      </p:sp>
      <p:sp>
        <p:nvSpPr>
          <p:cNvPr id="4" name="Text 1">
            <a:extLst>
              <a:ext uri="{FF2B5EF4-FFF2-40B4-BE49-F238E27FC236}">
                <a16:creationId xmlns:a16="http://schemas.microsoft.com/office/drawing/2014/main" id="{196CBF04-FBC7-F326-3244-53A37022E895}"/>
              </a:ext>
            </a:extLst>
          </p:cNvPr>
          <p:cNvSpPr/>
          <p:nvPr/>
        </p:nvSpPr>
        <p:spPr>
          <a:xfrm>
            <a:off x="3868058" y="1933122"/>
            <a:ext cx="4085771" cy="1277257"/>
          </a:xfrm>
          <a:prstGeom prst="rect">
            <a:avLst/>
          </a:prstGeom>
          <a:noFill/>
          <a:ln/>
        </p:spPr>
        <p:txBody>
          <a:bodyPr wrap="square" rtlCol="0" anchor="t"/>
          <a:lstStyle/>
          <a:p>
            <a:pPr algn="l">
              <a:lnSpc>
                <a:spcPct val="150000"/>
              </a:lnSpc>
              <a:buSzPct val="100000"/>
            </a:pPr>
            <a:r>
              <a:rPr lang="en-US" sz="2000" b="1" dirty="0">
                <a:solidFill>
                  <a:srgbClr val="383838"/>
                </a:solidFill>
                <a:latin typeface="Noto Sans SC" pitchFamily="34" charset="0"/>
                <a:ea typeface="Noto Sans SC" pitchFamily="34" charset="-122"/>
                <a:cs typeface="Noto Sans SC" pitchFamily="34" charset="-120"/>
              </a:rPr>
              <a:t>通过对用户的充分分析我们产品将从</a:t>
            </a:r>
            <a:r>
              <a:rPr lang="en-US" sz="3600" b="1" dirty="0">
                <a:solidFill>
                  <a:srgbClr val="383838"/>
                </a:solidFill>
                <a:latin typeface="Noto Sans SC" pitchFamily="34" charset="0"/>
                <a:ea typeface="Noto Sans SC" pitchFamily="34" charset="-122"/>
                <a:cs typeface="Noto Sans SC" pitchFamily="34" charset="-120"/>
              </a:rPr>
              <a:t>安全</a:t>
            </a:r>
            <a:r>
              <a:rPr lang="en-US" sz="2000" b="1" dirty="0">
                <a:solidFill>
                  <a:srgbClr val="383838"/>
                </a:solidFill>
                <a:latin typeface="Noto Sans SC" pitchFamily="34" charset="0"/>
                <a:ea typeface="Noto Sans SC" pitchFamily="34" charset="-122"/>
                <a:cs typeface="Noto Sans SC" pitchFamily="34" charset="-120"/>
              </a:rPr>
              <a:t>，</a:t>
            </a:r>
            <a:r>
              <a:rPr lang="en-US" sz="3600" b="1" dirty="0">
                <a:solidFill>
                  <a:srgbClr val="383838"/>
                </a:solidFill>
                <a:latin typeface="Noto Sans SC" pitchFamily="34" charset="0"/>
                <a:ea typeface="Noto Sans SC" pitchFamily="34" charset="-122"/>
                <a:cs typeface="Noto Sans SC" pitchFamily="34" charset="-120"/>
              </a:rPr>
              <a:t>便利</a:t>
            </a:r>
            <a:r>
              <a:rPr lang="en-US" sz="2000" b="1" dirty="0">
                <a:solidFill>
                  <a:srgbClr val="383838"/>
                </a:solidFill>
                <a:latin typeface="Noto Sans SC" pitchFamily="34" charset="0"/>
                <a:ea typeface="Noto Sans SC" pitchFamily="34" charset="-122"/>
                <a:cs typeface="Noto Sans SC" pitchFamily="34" charset="-120"/>
              </a:rPr>
              <a:t>两个方面出发</a:t>
            </a:r>
            <a:endParaRPr lang="en-US" sz="2000" b="1" dirty="0"/>
          </a:p>
        </p:txBody>
      </p:sp>
      <p:sp>
        <p:nvSpPr>
          <p:cNvPr id="6" name="文本框 5">
            <a:extLst>
              <a:ext uri="{FF2B5EF4-FFF2-40B4-BE49-F238E27FC236}">
                <a16:creationId xmlns:a16="http://schemas.microsoft.com/office/drawing/2014/main" id="{A5BB799B-0A14-F1E4-EBD4-39888F29CB1B}"/>
              </a:ext>
            </a:extLst>
          </p:cNvPr>
          <p:cNvSpPr txBox="1"/>
          <p:nvPr/>
        </p:nvSpPr>
        <p:spPr>
          <a:xfrm>
            <a:off x="4274457" y="2875246"/>
            <a:ext cx="5341258" cy="1015663"/>
          </a:xfrm>
          <a:prstGeom prst="rect">
            <a:avLst/>
          </a:prstGeom>
          <a:noFill/>
        </p:spPr>
        <p:txBody>
          <a:bodyPr wrap="square" rtlCol="0">
            <a:spAutoFit/>
          </a:bodyPr>
          <a:lstStyle/>
          <a:p>
            <a:r>
              <a:rPr lang="en-US" altLang="zh-CN" sz="6000" b="1" dirty="0">
                <a:solidFill>
                  <a:schemeClr val="accent4">
                    <a:alpha val="30000"/>
                  </a:schemeClr>
                </a:solidFill>
                <a:latin typeface="Lucida Handwriting" panose="03010101010101010101" pitchFamily="66" charset="0"/>
              </a:rPr>
              <a:t>convenient</a:t>
            </a:r>
            <a:endParaRPr lang="zh-CN" altLang="en-US" sz="6000" b="1" dirty="0">
              <a:solidFill>
                <a:schemeClr val="accent4">
                  <a:alpha val="30000"/>
                </a:schemeClr>
              </a:solidFill>
              <a:latin typeface="Lucida Handwriting" panose="03010101010101010101" pitchFamily="66" charset="0"/>
            </a:endParaRPr>
          </a:p>
        </p:txBody>
      </p:sp>
    </p:spTree>
    <p:extLst>
      <p:ext uri="{BB962C8B-B14F-4D97-AF65-F5344CB8AC3E}">
        <p14:creationId xmlns:p14="http://schemas.microsoft.com/office/powerpoint/2010/main" val="258990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74063F4-D410-8889-0EB6-7A15FF2623C1}"/>
              </a:ext>
            </a:extLst>
          </p:cNvPr>
          <p:cNvSpPr txBox="1"/>
          <p:nvPr/>
        </p:nvSpPr>
        <p:spPr>
          <a:xfrm>
            <a:off x="994688" y="1912168"/>
            <a:ext cx="3055257" cy="1631216"/>
          </a:xfrm>
          <a:prstGeom prst="rect">
            <a:avLst/>
          </a:prstGeom>
          <a:noFill/>
        </p:spPr>
        <p:txBody>
          <a:bodyPr wrap="square" rtlCol="0">
            <a:spAutoFit/>
          </a:bodyPr>
          <a:lstStyle/>
          <a:p>
            <a:r>
              <a:rPr lang="en-US" altLang="zh-CN" sz="10000" b="1" dirty="0">
                <a:solidFill>
                  <a:schemeClr val="accent4">
                    <a:alpha val="30000"/>
                  </a:schemeClr>
                </a:solidFill>
                <a:latin typeface="Lucida Handwriting" panose="03010101010101010101" pitchFamily="66" charset="0"/>
              </a:rPr>
              <a:t>safe</a:t>
            </a:r>
            <a:endParaRPr lang="zh-CN" altLang="en-US" sz="10000" b="1" dirty="0">
              <a:solidFill>
                <a:schemeClr val="accent4">
                  <a:alpha val="30000"/>
                </a:schemeClr>
              </a:solidFill>
              <a:latin typeface="Lucida Handwriting" panose="03010101010101010101" pitchFamily="66"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658" y="1001370"/>
            <a:ext cx="7715250" cy="3452813"/>
          </a:xfrm>
          <a:prstGeom prst="rect">
            <a:avLst/>
          </a:prstGeom>
        </p:spPr>
      </p:pic>
      <p:sp>
        <p:nvSpPr>
          <p:cNvPr id="4" name="Text 1"/>
          <p:cNvSpPr/>
          <p:nvPr/>
        </p:nvSpPr>
        <p:spPr>
          <a:xfrm>
            <a:off x="466092" y="918026"/>
            <a:ext cx="3709767" cy="1809750"/>
          </a:xfrm>
          <a:prstGeom prst="rect">
            <a:avLst/>
          </a:prstGeom>
          <a:noFill/>
          <a:ln/>
        </p:spPr>
        <p:txBody>
          <a:bodyPr wrap="square" rtlCol="0" anchor="t"/>
          <a:lstStyle/>
          <a:p>
            <a:pPr marL="0" indent="0" algn="r">
              <a:lnSpc>
                <a:spcPct val="150000"/>
              </a:lnSpc>
              <a:buNone/>
            </a:pPr>
            <a:r>
              <a:rPr lang="en-US" sz="4000" dirty="0">
                <a:solidFill>
                  <a:srgbClr val="383838"/>
                </a:solidFill>
                <a:latin typeface="华文新魏" panose="02010800040101010101" pitchFamily="2" charset="-122"/>
                <a:ea typeface="华文新魏" panose="02010800040101010101" pitchFamily="2" charset="-122"/>
                <a:cs typeface="Noto Sans SC" pitchFamily="34" charset="-120"/>
              </a:rPr>
              <a:t>安全</a:t>
            </a:r>
            <a:r>
              <a:rPr lang="en-US" dirty="0">
                <a:solidFill>
                  <a:srgbClr val="383838"/>
                </a:solidFill>
                <a:latin typeface="华文新魏" panose="02010800040101010101" pitchFamily="2" charset="-122"/>
                <a:ea typeface="华文新魏" panose="02010800040101010101" pitchFamily="2" charset="-122"/>
                <a:cs typeface="Noto Sans SC" pitchFamily="34" charset="-120"/>
              </a:rPr>
              <a:t>：</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四轮电机驱动</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根据轮差旋转的轮胎</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车载摄像头来判断四周障碍物距离</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AI学习自动避障</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室外复杂环境安全驾驶</a:t>
            </a:r>
            <a:endParaRPr 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68DEE82C-4DB5-81F7-C5AB-2060FDF159A3}"/>
              </a:ext>
            </a:extLst>
          </p:cNvPr>
          <p:cNvSpPr txBox="1"/>
          <p:nvPr/>
        </p:nvSpPr>
        <p:spPr>
          <a:xfrm>
            <a:off x="5252438" y="1912168"/>
            <a:ext cx="3393882" cy="1631216"/>
          </a:xfrm>
          <a:prstGeom prst="rect">
            <a:avLst/>
          </a:prstGeom>
          <a:noFill/>
        </p:spPr>
        <p:txBody>
          <a:bodyPr wrap="square" rtlCol="0">
            <a:spAutoFit/>
          </a:bodyPr>
          <a:lstStyle/>
          <a:p>
            <a:r>
              <a:rPr lang="en-US" altLang="zh-CN" sz="10000" b="1" dirty="0">
                <a:solidFill>
                  <a:schemeClr val="accent4">
                    <a:alpha val="30000"/>
                  </a:schemeClr>
                </a:solidFill>
                <a:latin typeface="Lucida Handwriting" panose="03010101010101010101" pitchFamily="66" charset="0"/>
              </a:rPr>
              <a:t>easy</a:t>
            </a:r>
            <a:endParaRPr lang="zh-CN" altLang="en-US" sz="10000" b="1" dirty="0">
              <a:solidFill>
                <a:schemeClr val="accent4">
                  <a:alpha val="30000"/>
                </a:schemeClr>
              </a:solidFill>
              <a:latin typeface="Lucida Handwriting" panose="03010101010101010101" pitchFamily="66" charset="0"/>
            </a:endParaRPr>
          </a:p>
        </p:txBody>
      </p:sp>
      <p:sp>
        <p:nvSpPr>
          <p:cNvPr id="2" name="Text 0"/>
          <p:cNvSpPr/>
          <p:nvPr/>
        </p:nvSpPr>
        <p:spPr>
          <a:xfrm>
            <a:off x="762000" y="265654"/>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5" name="Text 2"/>
          <p:cNvSpPr/>
          <p:nvPr/>
        </p:nvSpPr>
        <p:spPr>
          <a:xfrm>
            <a:off x="5284026" y="918026"/>
            <a:ext cx="3393882" cy="1809750"/>
          </a:xfrm>
          <a:prstGeom prst="rect">
            <a:avLst/>
          </a:prstGeom>
          <a:noFill/>
          <a:ln/>
        </p:spPr>
        <p:txBody>
          <a:bodyPr wrap="square" rtlCol="0" anchor="t"/>
          <a:lstStyle/>
          <a:p>
            <a:pPr marL="0" indent="0" algn="l">
              <a:lnSpc>
                <a:spcPct val="150000"/>
              </a:lnSpc>
              <a:buNone/>
            </a:pPr>
            <a:r>
              <a:rPr lang="en-US" sz="4000" dirty="0">
                <a:solidFill>
                  <a:srgbClr val="383838"/>
                </a:solidFill>
                <a:latin typeface="华文新魏" panose="02010800040101010101" pitchFamily="2" charset="-122"/>
                <a:ea typeface="华文新魏" panose="02010800040101010101" pitchFamily="2" charset="-122"/>
                <a:cs typeface="Noto Sans SC" pitchFamily="34" charset="-120"/>
              </a:rPr>
              <a:t>便利</a:t>
            </a:r>
            <a:r>
              <a:rPr lang="en-US" dirty="0">
                <a:solidFill>
                  <a:srgbClr val="383838"/>
                </a:solidFill>
                <a:latin typeface="华文新魏" panose="02010800040101010101" pitchFamily="2" charset="-122"/>
                <a:ea typeface="华文新魏" panose="02010800040101010101" pitchFamily="2" charset="-122"/>
                <a:cs typeface="Noto Sans SC" pitchFamily="34" charset="-120"/>
              </a:rPr>
              <a:t>：</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云端记录轮椅行进数据</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GPS定位轮椅位置</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手机与轮椅蓝牙智能联动</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AI学习实现室内短距离自动驾驶</a:t>
            </a:r>
            <a:br>
              <a:rPr dirty="0">
                <a:latin typeface="华文新魏" panose="02010800040101010101" pitchFamily="2" charset="-122"/>
                <a:ea typeface="华文新魏" panose="02010800040101010101" pitchFamily="2" charset="-122"/>
              </a:rPr>
            </a:br>
            <a:r>
              <a:rPr lang="en-US" dirty="0">
                <a:solidFill>
                  <a:srgbClr val="383838"/>
                </a:solidFill>
                <a:latin typeface="华文新魏" panose="02010800040101010101" pitchFamily="2" charset="-122"/>
                <a:ea typeface="华文新魏" panose="02010800040101010101" pitchFamily="2" charset="-122"/>
                <a:cs typeface="Noto Sans SC" pitchFamily="34" charset="-120"/>
              </a:rPr>
              <a:t>利用华为鸿蒙现有生态进行构建</a:t>
            </a:r>
            <a:endParaRPr lang="en-US"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751CB78-54F6-3A54-2C50-42D684E8488D}"/>
              </a:ext>
            </a:extLst>
          </p:cNvPr>
          <p:cNvSpPr txBox="1"/>
          <p:nvPr/>
        </p:nvSpPr>
        <p:spPr>
          <a:xfrm>
            <a:off x="732971" y="390316"/>
            <a:ext cx="7104743" cy="2800767"/>
          </a:xfrm>
          <a:prstGeom prst="rect">
            <a:avLst/>
          </a:prstGeom>
          <a:noFill/>
        </p:spPr>
        <p:txBody>
          <a:bodyPr wrap="square" rtlCol="0">
            <a:spAutoFit/>
          </a:bodyPr>
          <a:lstStyle/>
          <a:p>
            <a:pPr algn="ctr"/>
            <a:r>
              <a:rPr lang="en-US" altLang="zh-CN" sz="8800" b="1" dirty="0">
                <a:solidFill>
                  <a:schemeClr val="accent4">
                    <a:alpha val="40000"/>
                  </a:schemeClr>
                </a:solidFill>
                <a:latin typeface="Algerian" panose="04020705040A02060702" pitchFamily="82" charset="0"/>
              </a:rPr>
              <a:t>Les gens </a:t>
            </a:r>
            <a:r>
              <a:rPr lang="en-US" altLang="zh-CN" sz="8800" b="1" dirty="0" err="1">
                <a:solidFill>
                  <a:schemeClr val="accent4">
                    <a:alpha val="40000"/>
                  </a:schemeClr>
                </a:solidFill>
                <a:latin typeface="Algerian" panose="04020705040A02060702" pitchFamily="82" charset="0"/>
              </a:rPr>
              <a:t>avant</a:t>
            </a:r>
            <a:r>
              <a:rPr lang="en-US" altLang="zh-CN" sz="8800" b="1" dirty="0">
                <a:solidFill>
                  <a:schemeClr val="accent4">
                    <a:alpha val="40000"/>
                  </a:schemeClr>
                </a:solidFill>
                <a:latin typeface="Algerian" panose="04020705040A02060702" pitchFamily="82" charset="0"/>
              </a:rPr>
              <a:t> tout</a:t>
            </a:r>
            <a:endParaRPr lang="zh-CN" altLang="en-US" sz="8800" b="1" dirty="0">
              <a:solidFill>
                <a:schemeClr val="accent4">
                  <a:alpha val="40000"/>
                </a:schemeClr>
              </a:solidFill>
              <a:latin typeface="Algerian" panose="04020705040A02060702" pitchFamily="82" charset="0"/>
            </a:endParaRPr>
          </a:p>
        </p:txBody>
      </p:sp>
      <p:sp>
        <p:nvSpPr>
          <p:cNvPr id="3" name="Text 0"/>
          <p:cNvSpPr/>
          <p:nvPr/>
        </p:nvSpPr>
        <p:spPr>
          <a:xfrm>
            <a:off x="1857374" y="1378330"/>
            <a:ext cx="5167313" cy="381000"/>
          </a:xfrm>
          <a:prstGeom prst="rect">
            <a:avLst/>
          </a:prstGeom>
          <a:noFill/>
          <a:ln/>
        </p:spPr>
        <p:txBody>
          <a:bodyPr wrap="square" rtlCol="0" anchor="ctr"/>
          <a:lstStyle/>
          <a:p>
            <a:pPr marL="0" indent="0" algn="ctr">
              <a:lnSpc>
                <a:spcPct val="150000"/>
              </a:lnSpc>
              <a:buNone/>
            </a:pPr>
            <a:r>
              <a:rPr lang="en-US" sz="5400" b="1" dirty="0">
                <a:solidFill>
                  <a:srgbClr val="383838"/>
                </a:solidFill>
                <a:latin typeface="楷体" panose="02010609060101010101" pitchFamily="49" charset="-122"/>
                <a:ea typeface="楷体" panose="02010609060101010101" pitchFamily="49" charset="-122"/>
                <a:cs typeface="Noto Sans SC" pitchFamily="34" charset="-120"/>
              </a:rPr>
              <a:t>以人为本</a:t>
            </a:r>
            <a:endParaRPr lang="en-US" sz="5400" b="1" dirty="0">
              <a:latin typeface="楷体" panose="02010609060101010101" pitchFamily="49" charset="-122"/>
              <a:ea typeface="楷体" panose="02010609060101010101" pitchFamily="49" charset="-122"/>
            </a:endParaRPr>
          </a:p>
        </p:txBody>
      </p:sp>
      <p:sp>
        <p:nvSpPr>
          <p:cNvPr id="4" name="Text 1"/>
          <p:cNvSpPr/>
          <p:nvPr/>
        </p:nvSpPr>
        <p:spPr>
          <a:xfrm>
            <a:off x="2325914" y="3191083"/>
            <a:ext cx="4604657" cy="938213"/>
          </a:xfrm>
          <a:prstGeom prst="rect">
            <a:avLst/>
          </a:prstGeom>
          <a:noFill/>
          <a:ln/>
        </p:spPr>
        <p:txBody>
          <a:bodyPr wrap="square" rtlCol="0" anchor="t"/>
          <a:lstStyle/>
          <a:p>
            <a:pPr marL="0" indent="0" algn="ctr">
              <a:lnSpc>
                <a:spcPct val="150000"/>
              </a:lnSpc>
              <a:buNone/>
            </a:pPr>
            <a:r>
              <a:rPr lang="en-US" sz="2000" dirty="0" err="1">
                <a:solidFill>
                  <a:srgbClr val="000000"/>
                </a:solidFill>
                <a:latin typeface="楷体" panose="02010609060101010101" pitchFamily="49" charset="-122"/>
                <a:ea typeface="楷体" panose="02010609060101010101" pitchFamily="49" charset="-122"/>
                <a:cs typeface="Noto Sans SC" pitchFamily="34" charset="-120"/>
              </a:rPr>
              <a:t>实现简单</a:t>
            </a:r>
            <a:r>
              <a:rPr lang="en-US" sz="2000" b="1" dirty="0" err="1">
                <a:solidFill>
                  <a:srgbClr val="000000"/>
                </a:solidFill>
                <a:latin typeface="楷体" panose="02010609060101010101" pitchFamily="49" charset="-122"/>
                <a:ea typeface="楷体" panose="02010609060101010101" pitchFamily="49" charset="-122"/>
                <a:cs typeface="Noto Sans SC" pitchFamily="34" charset="-120"/>
              </a:rPr>
              <a:t>一键式</a:t>
            </a:r>
            <a:r>
              <a:rPr lang="en-US" sz="2000" dirty="0" err="1">
                <a:solidFill>
                  <a:srgbClr val="000000"/>
                </a:solidFill>
                <a:latin typeface="楷体" panose="02010609060101010101" pitchFamily="49" charset="-122"/>
                <a:ea typeface="楷体" panose="02010609060101010101" pitchFamily="49" charset="-122"/>
                <a:cs typeface="Noto Sans SC" pitchFamily="34" charset="-120"/>
              </a:rPr>
              <a:t>操作，最大程度上减少学习成本，降低老年人心理负担</a:t>
            </a:r>
            <a:r>
              <a:rPr lang="en-US" sz="2000" dirty="0">
                <a:solidFill>
                  <a:srgbClr val="000000"/>
                </a:solidFill>
                <a:latin typeface="楷体" panose="02010609060101010101" pitchFamily="49" charset="-122"/>
                <a:ea typeface="楷体" panose="02010609060101010101" pitchFamily="49" charset="-122"/>
                <a:cs typeface="Noto Sans SC" pitchFamily="34" charset="-120"/>
              </a:rPr>
              <a:t>。</a:t>
            </a:r>
            <a:endParaRPr lang="en-US" sz="2000" dirty="0">
              <a:latin typeface="楷体" panose="02010609060101010101" pitchFamily="49" charset="-122"/>
              <a:ea typeface="楷体" panose="02010609060101010101" pitchFamily="49" charset="-122"/>
            </a:endParaRPr>
          </a:p>
        </p:txBody>
      </p:sp>
      <p:grpSp>
        <p:nvGrpSpPr>
          <p:cNvPr id="10" name="组合 9">
            <a:extLst>
              <a:ext uri="{FF2B5EF4-FFF2-40B4-BE49-F238E27FC236}">
                <a16:creationId xmlns:a16="http://schemas.microsoft.com/office/drawing/2014/main" id="{EDA41D28-F780-BF31-44EE-3B8C04F1086C}"/>
              </a:ext>
            </a:extLst>
          </p:cNvPr>
          <p:cNvGrpSpPr/>
          <p:nvPr/>
        </p:nvGrpSpPr>
        <p:grpSpPr>
          <a:xfrm>
            <a:off x="1052286" y="1378330"/>
            <a:ext cx="1067027" cy="556873"/>
            <a:chOff x="856343" y="1274329"/>
            <a:chExt cx="1519548" cy="841828"/>
          </a:xfrm>
        </p:grpSpPr>
        <p:sp>
          <p:nvSpPr>
            <p:cNvPr id="7" name="箭头: V 形 6">
              <a:extLst>
                <a:ext uri="{FF2B5EF4-FFF2-40B4-BE49-F238E27FC236}">
                  <a16:creationId xmlns:a16="http://schemas.microsoft.com/office/drawing/2014/main" id="{63C1144F-E5EB-3956-61DC-20335C9DF5F5}"/>
                </a:ext>
              </a:extLst>
            </p:cNvPr>
            <p:cNvSpPr/>
            <p:nvPr/>
          </p:nvSpPr>
          <p:spPr>
            <a:xfrm>
              <a:off x="856343" y="1274329"/>
              <a:ext cx="624114" cy="841828"/>
            </a:xfrm>
            <a:prstGeom prst="chevron">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F5505D48-3519-628E-12BE-A1820198165E}"/>
                </a:ext>
              </a:extLst>
            </p:cNvPr>
            <p:cNvSpPr/>
            <p:nvPr/>
          </p:nvSpPr>
          <p:spPr>
            <a:xfrm>
              <a:off x="1304060" y="1274329"/>
              <a:ext cx="624114" cy="841828"/>
            </a:xfrm>
            <a:prstGeom prst="chevron">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C09C32B5-72BD-5DFC-C516-1707AE90796A}"/>
                </a:ext>
              </a:extLst>
            </p:cNvPr>
            <p:cNvSpPr/>
            <p:nvPr/>
          </p:nvSpPr>
          <p:spPr>
            <a:xfrm>
              <a:off x="1751777" y="1274329"/>
              <a:ext cx="624114" cy="841828"/>
            </a:xfrm>
            <a:prstGeom prst="chevron">
              <a:avLst/>
            </a:prstGeom>
            <a:solidFill>
              <a:schemeClr val="tx1">
                <a:lumMod val="50000"/>
                <a:lumOff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solidFill>
                  <a:schemeClr val="tx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571875" y="500063"/>
            <a:ext cx="5162550" cy="828675"/>
          </a:xfrm>
          <a:prstGeom prst="rect">
            <a:avLst/>
          </a:prstGeom>
          <a:noFill/>
          <a:ln/>
        </p:spPr>
        <p:txBody>
          <a:bodyPr wrap="square" rtlCol="0" anchor="ctr"/>
          <a:lstStyle/>
          <a:p>
            <a:pPr marL="0" indent="0" algn="l">
              <a:buNone/>
            </a:pPr>
            <a:r>
              <a:rPr lang="en-US" sz="3600" b="1" dirty="0">
                <a:solidFill>
                  <a:srgbClr val="FCB513"/>
                </a:solidFill>
                <a:latin typeface="Noto Sans SC" pitchFamily="34" charset="0"/>
                <a:ea typeface="Noto Sans SC" pitchFamily="34" charset="-122"/>
                <a:cs typeface="Noto Sans SC" pitchFamily="34" charset="-120"/>
              </a:rPr>
              <a:t> CONTENTS </a:t>
            </a:r>
            <a:endParaRPr lang="en-US" sz="3600" dirty="0"/>
          </a:p>
        </p:txBody>
      </p:sp>
      <p:sp>
        <p:nvSpPr>
          <p:cNvPr id="3" name="Text 1"/>
          <p:cNvSpPr/>
          <p:nvPr/>
        </p:nvSpPr>
        <p:spPr>
          <a:xfrm>
            <a:off x="3571875" y="1537921"/>
            <a:ext cx="5386388" cy="3219450"/>
          </a:xfrm>
          <a:prstGeom prst="rect">
            <a:avLst/>
          </a:prstGeom>
          <a:noFill/>
          <a:ln/>
        </p:spPr>
        <p:txBody>
          <a:bodyPr wrap="square" rtlCol="0" anchor="t"/>
          <a:lstStyle/>
          <a:p>
            <a:pPr marL="342900" indent="-342900" algn="l">
              <a:lnSpc>
                <a:spcPct val="150000"/>
              </a:lnSpc>
              <a:buSzPct val="100000"/>
              <a:buChar char="•"/>
            </a:pPr>
            <a:r>
              <a:rPr lang="en-US" sz="1536" dirty="0">
                <a:solidFill>
                  <a:srgbClr val="383838"/>
                </a:solidFill>
                <a:latin typeface="Noto Sans SC" pitchFamily="34" charset="0"/>
                <a:ea typeface="Noto Sans SC" pitchFamily="34" charset="-122"/>
                <a:cs typeface="Noto Sans SC" pitchFamily="34" charset="-120"/>
              </a:rPr>
              <a:t>一、项目类型</a:t>
            </a:r>
            <a:endParaRPr lang="en-US" sz="1536" dirty="0"/>
          </a:p>
          <a:p>
            <a:pPr marL="342900" indent="-342900" algn="l">
              <a:lnSpc>
                <a:spcPct val="150000"/>
              </a:lnSpc>
              <a:buSzPct val="100000"/>
              <a:buChar char="•"/>
            </a:pPr>
            <a:r>
              <a:rPr lang="en-US" sz="1536" dirty="0" err="1">
                <a:solidFill>
                  <a:srgbClr val="383838"/>
                </a:solidFill>
                <a:latin typeface="Noto Sans SC" pitchFamily="34" charset="0"/>
                <a:ea typeface="Noto Sans SC" pitchFamily="34" charset="-122"/>
                <a:cs typeface="Noto Sans SC" pitchFamily="34" charset="-120"/>
              </a:rPr>
              <a:t>二、市场调研</a:t>
            </a:r>
            <a:endParaRPr lang="en-US" sz="1536" dirty="0"/>
          </a:p>
          <a:p>
            <a:pPr marL="342900" indent="-342900" algn="l">
              <a:lnSpc>
                <a:spcPct val="150000"/>
              </a:lnSpc>
              <a:buSzPct val="100000"/>
              <a:buChar char="•"/>
            </a:pPr>
            <a:r>
              <a:rPr lang="zh-CN" altLang="en-US" sz="1536" dirty="0">
                <a:solidFill>
                  <a:srgbClr val="383838"/>
                </a:solidFill>
                <a:latin typeface="Noto Sans SC" pitchFamily="34" charset="0"/>
                <a:ea typeface="Noto Sans SC" pitchFamily="34" charset="-122"/>
                <a:cs typeface="Noto Sans SC" pitchFamily="34" charset="-120"/>
              </a:rPr>
              <a:t>三</a:t>
            </a:r>
            <a:r>
              <a:rPr lang="en-US" sz="1536" dirty="0">
                <a:solidFill>
                  <a:srgbClr val="383838"/>
                </a:solidFill>
                <a:latin typeface="Noto Sans SC" pitchFamily="34" charset="0"/>
                <a:ea typeface="Noto Sans SC" pitchFamily="34" charset="-122"/>
                <a:cs typeface="Noto Sans SC" pitchFamily="34" charset="-120"/>
              </a:rPr>
              <a:t>、技术方案</a:t>
            </a:r>
            <a:endParaRPr lang="en-US" sz="1536" dirty="0"/>
          </a:p>
          <a:p>
            <a:pPr marL="342900" indent="-342900" algn="l">
              <a:lnSpc>
                <a:spcPct val="150000"/>
              </a:lnSpc>
              <a:buSzPct val="100000"/>
              <a:buChar char="•"/>
            </a:pPr>
            <a:r>
              <a:rPr lang="zh-CN" altLang="en-US" sz="1536" dirty="0">
                <a:solidFill>
                  <a:srgbClr val="383838"/>
                </a:solidFill>
                <a:latin typeface="Noto Sans SC" pitchFamily="34" charset="0"/>
                <a:ea typeface="Noto Sans SC" pitchFamily="34" charset="-122"/>
                <a:cs typeface="Noto Sans SC" pitchFamily="34" charset="-120"/>
              </a:rPr>
              <a:t>四</a:t>
            </a:r>
            <a:r>
              <a:rPr lang="en-US" sz="1536" dirty="0">
                <a:solidFill>
                  <a:srgbClr val="383838"/>
                </a:solidFill>
                <a:latin typeface="Noto Sans SC" pitchFamily="34" charset="0"/>
                <a:ea typeface="Noto Sans SC" pitchFamily="34" charset="-122"/>
                <a:cs typeface="Noto Sans SC" pitchFamily="34" charset="-120"/>
              </a:rPr>
              <a:t>、成本分析</a:t>
            </a:r>
            <a:endParaRPr lang="en-US" sz="1536" dirty="0"/>
          </a:p>
          <a:p>
            <a:pPr marL="342900" indent="-342900" algn="l">
              <a:lnSpc>
                <a:spcPct val="150000"/>
              </a:lnSpc>
              <a:buSzPct val="100000"/>
              <a:buChar char="•"/>
            </a:pPr>
            <a:r>
              <a:rPr lang="zh-CN" altLang="en-US" sz="1536" dirty="0">
                <a:solidFill>
                  <a:srgbClr val="383838"/>
                </a:solidFill>
                <a:latin typeface="Noto Sans SC" pitchFamily="34" charset="0"/>
                <a:ea typeface="Noto Sans SC" pitchFamily="34" charset="-122"/>
                <a:cs typeface="Noto Sans SC" pitchFamily="34" charset="-120"/>
              </a:rPr>
              <a:t>五</a:t>
            </a:r>
            <a:r>
              <a:rPr lang="en-US" sz="1536" dirty="0">
                <a:solidFill>
                  <a:srgbClr val="383838"/>
                </a:solidFill>
                <a:latin typeface="Noto Sans SC" pitchFamily="34" charset="0"/>
                <a:ea typeface="Noto Sans SC" pitchFamily="34" charset="-122"/>
                <a:cs typeface="Noto Sans SC" pitchFamily="34" charset="-120"/>
              </a:rPr>
              <a:t>、SWOT分析</a:t>
            </a:r>
            <a:endParaRPr lang="en-US" sz="1536" dirty="0"/>
          </a:p>
          <a:p>
            <a:pPr marL="342900" indent="-342900" algn="l">
              <a:lnSpc>
                <a:spcPct val="150000"/>
              </a:lnSpc>
              <a:buSzPct val="100000"/>
              <a:buChar char="•"/>
            </a:pPr>
            <a:r>
              <a:rPr lang="zh-CN" altLang="en-US" sz="1536" dirty="0">
                <a:solidFill>
                  <a:srgbClr val="383838"/>
                </a:solidFill>
                <a:latin typeface="Noto Sans SC" pitchFamily="34" charset="0"/>
                <a:ea typeface="Noto Sans SC" pitchFamily="34" charset="-122"/>
                <a:cs typeface="Noto Sans SC" pitchFamily="34" charset="-120"/>
              </a:rPr>
              <a:t>六</a:t>
            </a:r>
            <a:r>
              <a:rPr lang="en-US" sz="1536" dirty="0">
                <a:solidFill>
                  <a:srgbClr val="383838"/>
                </a:solidFill>
                <a:latin typeface="Noto Sans SC" pitchFamily="34" charset="0"/>
                <a:ea typeface="Noto Sans SC" pitchFamily="34" charset="-122"/>
                <a:cs typeface="Noto Sans SC" pitchFamily="34" charset="-120"/>
              </a:rPr>
              <a:t>、</a:t>
            </a:r>
            <a:r>
              <a:rPr lang="zh-CN" altLang="en-US" sz="1536" dirty="0">
                <a:solidFill>
                  <a:srgbClr val="383838"/>
                </a:solidFill>
                <a:latin typeface="Noto Sans SC" pitchFamily="34" charset="0"/>
                <a:ea typeface="Noto Sans SC" pitchFamily="34" charset="-122"/>
                <a:cs typeface="Noto Sans SC" pitchFamily="34" charset="-120"/>
              </a:rPr>
              <a:t>盈利</a:t>
            </a:r>
            <a:r>
              <a:rPr lang="en-US" sz="1536" dirty="0" err="1">
                <a:solidFill>
                  <a:srgbClr val="383838"/>
                </a:solidFill>
                <a:latin typeface="Noto Sans SC" pitchFamily="34" charset="0"/>
                <a:ea typeface="Noto Sans SC" pitchFamily="34" charset="-122"/>
                <a:cs typeface="Noto Sans SC" pitchFamily="34" charset="-120"/>
              </a:rPr>
              <a:t>模式</a:t>
            </a:r>
            <a:endParaRPr lang="en-US" sz="153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zh-CN" altLang="en-US" sz="2400" b="1" dirty="0">
                <a:solidFill>
                  <a:srgbClr val="000000"/>
                </a:solidFill>
                <a:latin typeface="Noto Sans SC" pitchFamily="34" charset="0"/>
                <a:ea typeface="Noto Sans SC" pitchFamily="34" charset="-122"/>
              </a:rPr>
              <a:t>传感器排布</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720" y="898464"/>
            <a:ext cx="7715250" cy="3641845"/>
          </a:xfrm>
          <a:prstGeom prst="rect">
            <a:avLst/>
          </a:prstGeom>
        </p:spPr>
      </p:pic>
      <p:sp>
        <p:nvSpPr>
          <p:cNvPr id="4" name="Text 1"/>
          <p:cNvSpPr/>
          <p:nvPr/>
        </p:nvSpPr>
        <p:spPr>
          <a:xfrm>
            <a:off x="5827777" y="1336413"/>
            <a:ext cx="2813806" cy="2305432"/>
          </a:xfrm>
          <a:prstGeom prst="rect">
            <a:avLst/>
          </a:prstGeom>
          <a:noFill/>
          <a:ln/>
        </p:spPr>
        <p:txBody>
          <a:bodyPr wrap="square" rtlCol="0" anchor="t"/>
          <a:lstStyle/>
          <a:p>
            <a:pPr marL="0" indent="0" algn="l">
              <a:lnSpc>
                <a:spcPct val="150000"/>
              </a:lnSpc>
              <a:buNone/>
            </a:pPr>
            <a:r>
              <a:rPr lang="zh-CN" altLang="en-US" b="1" dirty="0">
                <a:solidFill>
                  <a:srgbClr val="383838"/>
                </a:solidFill>
                <a:latin typeface="Noto Sans SC" pitchFamily="34" charset="0"/>
                <a:ea typeface="Noto Sans SC" pitchFamily="34" charset="-122"/>
                <a:cs typeface="Noto Sans SC" pitchFamily="34" charset="-120"/>
              </a:rPr>
              <a:t>将摄像头置于扶手处</a:t>
            </a:r>
            <a:endParaRPr lang="en-US" altLang="zh-CN" b="1"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endParaRPr lang="en-US" b="1" dirty="0">
              <a:solidFill>
                <a:srgbClr val="383838"/>
              </a:solidFill>
              <a:latin typeface="Noto Sans SC" pitchFamily="34" charset="0"/>
              <a:ea typeface="Noto Sans SC" pitchFamily="34" charset="-122"/>
            </a:endParaRPr>
          </a:p>
          <a:p>
            <a:pPr marL="0" indent="0" algn="l">
              <a:lnSpc>
                <a:spcPct val="150000"/>
              </a:lnSpc>
              <a:buNone/>
            </a:pPr>
            <a:r>
              <a:rPr lang="zh-CN" altLang="en-US" b="1" dirty="0">
                <a:solidFill>
                  <a:srgbClr val="383838"/>
                </a:solidFill>
                <a:latin typeface="Noto Sans SC" pitchFamily="34" charset="0"/>
                <a:ea typeface="Noto Sans SC" pitchFamily="34" charset="-122"/>
              </a:rPr>
              <a:t>在座椅背部安装激光雷达</a:t>
            </a:r>
            <a:endParaRPr lang="en-US" altLang="zh-CN" b="1" dirty="0">
              <a:solidFill>
                <a:srgbClr val="383838"/>
              </a:solidFill>
              <a:latin typeface="Noto Sans SC" pitchFamily="34" charset="0"/>
              <a:ea typeface="Noto Sans SC" pitchFamily="34" charset="-122"/>
            </a:endParaRPr>
          </a:p>
          <a:p>
            <a:pPr marL="0" indent="0" algn="l">
              <a:lnSpc>
                <a:spcPct val="150000"/>
              </a:lnSpc>
              <a:buNone/>
            </a:pPr>
            <a:endParaRPr lang="en-US" b="1" dirty="0">
              <a:solidFill>
                <a:srgbClr val="383838"/>
              </a:solidFill>
              <a:latin typeface="Noto Sans SC" pitchFamily="34" charset="0"/>
              <a:ea typeface="Noto Sans SC" pitchFamily="34" charset="-122"/>
            </a:endParaRPr>
          </a:p>
          <a:p>
            <a:pPr marL="0" indent="0" algn="l">
              <a:lnSpc>
                <a:spcPct val="150000"/>
              </a:lnSpc>
              <a:buNone/>
            </a:pPr>
            <a:r>
              <a:rPr lang="zh-CN" altLang="en-US" b="1" dirty="0">
                <a:solidFill>
                  <a:srgbClr val="383838"/>
                </a:solidFill>
                <a:latin typeface="Noto Sans SC" pitchFamily="34" charset="0"/>
                <a:ea typeface="Noto Sans SC" pitchFamily="34" charset="-122"/>
              </a:rPr>
              <a:t>在轮椅底部四周安装超声波传感器</a:t>
            </a:r>
            <a:endParaRPr lang="en-US" b="1" dirty="0"/>
          </a:p>
        </p:txBody>
      </p:sp>
      <p:pic>
        <p:nvPicPr>
          <p:cNvPr id="5" name="Image 1" descr="https://bucket-mindshow.oss-cn-beijing.aliyuncs.com/video/20230904/20230904201106_qnlu.jpg?x-oss-process=style/img"/>
          <p:cNvPicPr>
            <a:picLocks noChangeAspect="1"/>
          </p:cNvPicPr>
          <p:nvPr/>
        </p:nvPicPr>
        <p:blipFill>
          <a:blip r:embed="rId5"/>
          <a:srcRect t="1524" b="1524"/>
          <a:stretch/>
        </p:blipFill>
        <p:spPr>
          <a:xfrm>
            <a:off x="2077157" y="1431871"/>
            <a:ext cx="2279453" cy="2209974"/>
          </a:xfrm>
          <a:prstGeom prst="rect">
            <a:avLst/>
          </a:prstGeom>
        </p:spPr>
      </p:pic>
      <p:pic>
        <p:nvPicPr>
          <p:cNvPr id="1026" name="Picture 2">
            <a:extLst>
              <a:ext uri="{FF2B5EF4-FFF2-40B4-BE49-F238E27FC236}">
                <a16:creationId xmlns:a16="http://schemas.microsoft.com/office/drawing/2014/main" id="{98A551C3-4D97-8C76-3432-648DAC816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329" y="1123815"/>
            <a:ext cx="4399573" cy="3121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6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53514"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397393" y="687724"/>
            <a:ext cx="4470273" cy="2643596"/>
          </a:xfrm>
          <a:prstGeom prst="rect">
            <a:avLst/>
          </a:prstGeom>
          <a:noFill/>
          <a:ln/>
        </p:spPr>
        <p:txBody>
          <a:bodyPr wrap="square" rtlCol="0" anchor="t"/>
          <a:lstStyle/>
          <a:p>
            <a:pPr marL="342900" indent="-342900" algn="l">
              <a:lnSpc>
                <a:spcPct val="150000"/>
              </a:lnSpc>
              <a:buSzPct val="100000"/>
              <a:buChar char="•"/>
            </a:pPr>
            <a:r>
              <a:rPr lang="en-US" sz="1200" b="1" dirty="0" err="1">
                <a:solidFill>
                  <a:srgbClr val="383838"/>
                </a:solidFill>
                <a:latin typeface="Noto Sans SC" pitchFamily="34" charset="0"/>
                <a:ea typeface="Noto Sans SC" pitchFamily="34" charset="-122"/>
                <a:cs typeface="Noto Sans SC" pitchFamily="34" charset="-120"/>
              </a:rPr>
              <a:t>视频采集设备</a:t>
            </a:r>
            <a:r>
              <a:rPr lang="en-US" sz="1200" b="1" dirty="0">
                <a:solidFill>
                  <a:srgbClr val="383838"/>
                </a:solidFill>
                <a:latin typeface="Noto Sans SC" pitchFamily="34" charset="0"/>
                <a:ea typeface="Noto Sans SC" pitchFamily="34" charset="-122"/>
                <a:cs typeface="Noto Sans SC" pitchFamily="34" charset="-120"/>
              </a:rPr>
              <a:t> </a:t>
            </a:r>
            <a:r>
              <a:rPr lang="en-US" altLang="zh-CN" sz="1200" b="1" dirty="0">
                <a:solidFill>
                  <a:srgbClr val="383838"/>
                </a:solidFill>
                <a:latin typeface="Noto Sans SC" pitchFamily="34" charset="0"/>
                <a:ea typeface="Noto Sans SC" pitchFamily="34" charset="-122"/>
                <a:cs typeface="Noto Sans SC" pitchFamily="34" charset="-120"/>
              </a:rPr>
              <a:t>OAK-D-Pro-W</a:t>
            </a:r>
            <a:br>
              <a:rPr sz="1200" dirty="0"/>
            </a:br>
            <a:r>
              <a:rPr lang="en-US" sz="1200" dirty="0">
                <a:solidFill>
                  <a:srgbClr val="383838"/>
                </a:solidFill>
                <a:latin typeface="Noto Sans SC" pitchFamily="34" charset="0"/>
                <a:ea typeface="Noto Sans SC" pitchFamily="34" charset="-122"/>
                <a:cs typeface="Noto Sans SC" pitchFamily="34" charset="-120"/>
              </a:rPr>
              <a:t>由于本系统需要在运动过程中进行视频采集，并对与视频数据进行分析判断，我们选用了较高帧数的摄像头，同时考虑到系统需要在夜晚缺少光源的情况下进行使用，该摄像头需要具备红外摄像功能。（视频传输质量为1920*1080@60fps）</a:t>
            </a:r>
            <a:br>
              <a:rPr sz="1200" dirty="0"/>
            </a:br>
            <a:r>
              <a:rPr lang="en-US" sz="1200" dirty="0">
                <a:solidFill>
                  <a:srgbClr val="383838"/>
                </a:solidFill>
                <a:latin typeface="Noto Sans SC" pitchFamily="34" charset="0"/>
                <a:ea typeface="Noto Sans SC" pitchFamily="34" charset="-122"/>
                <a:cs typeface="Noto Sans SC" pitchFamily="34" charset="-120"/>
              </a:rPr>
              <a:t>•具体的型号参数如下：</a:t>
            </a:r>
            <a:br>
              <a:rPr sz="1200" dirty="0"/>
            </a:br>
            <a:r>
              <a:rPr lang="en-US" sz="1200" dirty="0">
                <a:solidFill>
                  <a:srgbClr val="383838"/>
                </a:solidFill>
                <a:latin typeface="Noto Sans SC" pitchFamily="34" charset="0"/>
                <a:ea typeface="Noto Sans SC" pitchFamily="34" charset="-122"/>
                <a:cs typeface="Noto Sans SC" pitchFamily="34" charset="-120"/>
              </a:rPr>
              <a:t>•</a:t>
            </a:r>
            <a:r>
              <a:rPr lang="en-US" sz="1200" dirty="0" err="1">
                <a:solidFill>
                  <a:srgbClr val="383838"/>
                </a:solidFill>
                <a:latin typeface="Noto Sans SC" pitchFamily="34" charset="0"/>
                <a:ea typeface="Noto Sans SC" pitchFamily="34" charset="-122"/>
                <a:cs typeface="Noto Sans SC" pitchFamily="34" charset="-120"/>
              </a:rPr>
              <a:t>前置摄像头OAK</a:t>
            </a:r>
            <a:r>
              <a:rPr lang="en-US" sz="1200" dirty="0">
                <a:solidFill>
                  <a:srgbClr val="383838"/>
                </a:solidFill>
                <a:latin typeface="Noto Sans SC" pitchFamily="34" charset="0"/>
                <a:ea typeface="Noto Sans SC" pitchFamily="34" charset="-122"/>
                <a:cs typeface="Noto Sans SC" pitchFamily="34" charset="-120"/>
              </a:rPr>
              <a:t>-D-Pro-W</a:t>
            </a:r>
            <a:br>
              <a:rPr sz="1200" dirty="0"/>
            </a:br>
            <a:r>
              <a:rPr lang="en-US" sz="1200" dirty="0">
                <a:solidFill>
                  <a:srgbClr val="383838"/>
                </a:solidFill>
                <a:latin typeface="Noto Sans SC" pitchFamily="34" charset="0"/>
                <a:ea typeface="Noto Sans SC" pitchFamily="34" charset="-122"/>
                <a:cs typeface="Noto Sans SC" pitchFamily="34" charset="-120"/>
              </a:rPr>
              <a:t>•双目+结构光测距，精度更高</a:t>
            </a:r>
            <a:br>
              <a:rPr sz="1200" dirty="0"/>
            </a:br>
            <a:r>
              <a:rPr lang="en-US" sz="1200" dirty="0">
                <a:solidFill>
                  <a:srgbClr val="383838"/>
                </a:solidFill>
                <a:latin typeface="Noto Sans SC" pitchFamily="34" charset="0"/>
                <a:ea typeface="Noto Sans SC" pitchFamily="34" charset="-122"/>
                <a:cs typeface="Noto Sans SC" pitchFamily="34" charset="-120"/>
              </a:rPr>
              <a:t>•150°广角，视野更宽</a:t>
            </a:r>
            <a:br>
              <a:rPr sz="1200" dirty="0"/>
            </a:br>
            <a:r>
              <a:rPr lang="en-US" sz="1200" dirty="0">
                <a:solidFill>
                  <a:srgbClr val="383838"/>
                </a:solidFill>
                <a:latin typeface="Noto Sans SC" pitchFamily="34" charset="0"/>
                <a:ea typeface="Noto Sans SC" pitchFamily="34" charset="-122"/>
                <a:cs typeface="Noto Sans SC" pitchFamily="34" charset="-120"/>
              </a:rPr>
              <a:t>•与OAK-D用的是一样高像素RGB镜头（IMX378）</a:t>
            </a:r>
            <a:br>
              <a:rPr sz="1200" dirty="0"/>
            </a:br>
            <a:r>
              <a:rPr lang="en-US" sz="1200" dirty="0">
                <a:solidFill>
                  <a:srgbClr val="383838"/>
                </a:solidFill>
                <a:latin typeface="Noto Sans SC" pitchFamily="34" charset="0"/>
                <a:ea typeface="Noto Sans SC" pitchFamily="34" charset="-122"/>
                <a:cs typeface="Noto Sans SC" pitchFamily="34" charset="-120"/>
              </a:rPr>
              <a:t>•2个全局快门镜头OV9282（带有IR）</a:t>
            </a:r>
            <a:br>
              <a:rPr sz="1200" dirty="0"/>
            </a:br>
            <a:r>
              <a:rPr lang="en-US" sz="1200" dirty="0">
                <a:solidFill>
                  <a:srgbClr val="383838"/>
                </a:solidFill>
                <a:latin typeface="Noto Sans SC" pitchFamily="34" charset="0"/>
                <a:ea typeface="Noto Sans SC" pitchFamily="34" charset="-122"/>
                <a:cs typeface="Noto Sans SC" pitchFamily="34" charset="-120"/>
              </a:rPr>
              <a:t>•IR LED</a:t>
            </a:r>
            <a:br>
              <a:rPr sz="1200" dirty="0"/>
            </a:br>
            <a:r>
              <a:rPr lang="en-US" sz="1200" dirty="0">
                <a:solidFill>
                  <a:srgbClr val="383838"/>
                </a:solidFill>
                <a:latin typeface="Noto Sans SC" pitchFamily="34" charset="0"/>
                <a:ea typeface="Noto Sans SC" pitchFamily="34" charset="-122"/>
                <a:cs typeface="Noto Sans SC" pitchFamily="34" charset="-120"/>
              </a:rPr>
              <a:t>•红外镭射激光</a:t>
            </a:r>
            <a:br>
              <a:rPr sz="1200" dirty="0"/>
            </a:br>
            <a:r>
              <a:rPr lang="en-US" sz="1200" dirty="0">
                <a:solidFill>
                  <a:srgbClr val="383838"/>
                </a:solidFill>
                <a:latin typeface="Noto Sans SC" pitchFamily="34" charset="0"/>
                <a:ea typeface="Noto Sans SC" pitchFamily="34" charset="-122"/>
                <a:cs typeface="Noto Sans SC" pitchFamily="34" charset="-120"/>
              </a:rPr>
              <a:t>•主动立体深度(</a:t>
            </a:r>
            <a:r>
              <a:rPr lang="en-US" sz="1200" dirty="0" err="1">
                <a:solidFill>
                  <a:srgbClr val="383838"/>
                </a:solidFill>
                <a:latin typeface="Noto Sans SC" pitchFamily="34" charset="0"/>
                <a:ea typeface="Noto Sans SC" pitchFamily="34" charset="-122"/>
                <a:cs typeface="Noto Sans SC" pitchFamily="34" charset="-120"/>
              </a:rPr>
              <a:t>无光深度</a:t>
            </a:r>
            <a:r>
              <a:rPr lang="en-US" sz="1200" dirty="0">
                <a:solidFill>
                  <a:srgbClr val="383838"/>
                </a:solidFill>
                <a:latin typeface="Noto Sans SC" pitchFamily="34" charset="0"/>
                <a:ea typeface="Noto Sans SC" pitchFamily="34" charset="-122"/>
                <a:cs typeface="Noto Sans SC" pitchFamily="34" charset="-120"/>
              </a:rPr>
              <a:t>)</a:t>
            </a:r>
            <a:endParaRPr lang="en-US" sz="1200" dirty="0"/>
          </a:p>
        </p:txBody>
      </p:sp>
      <p:pic>
        <p:nvPicPr>
          <p:cNvPr id="4" name="Image 0" descr="https://bucket-mindshow.oss-cn-beijing.aliyuncs.com/file/6873849/20230905131637_l2hq.png"/>
          <p:cNvPicPr>
            <a:picLocks noChangeAspect="1"/>
          </p:cNvPicPr>
          <p:nvPr/>
        </p:nvPicPr>
        <p:blipFill>
          <a:blip r:embed="rId3"/>
          <a:stretch>
            <a:fillRect/>
          </a:stretch>
        </p:blipFill>
        <p:spPr>
          <a:xfrm>
            <a:off x="6003200" y="433662"/>
            <a:ext cx="2157004" cy="1872116"/>
          </a:xfrm>
          <a:prstGeom prst="rect">
            <a:avLst/>
          </a:prstGeom>
        </p:spPr>
      </p:pic>
      <p:sp>
        <p:nvSpPr>
          <p:cNvPr id="5" name="文本框 4">
            <a:extLst>
              <a:ext uri="{FF2B5EF4-FFF2-40B4-BE49-F238E27FC236}">
                <a16:creationId xmlns:a16="http://schemas.microsoft.com/office/drawing/2014/main" id="{17747FCE-4A98-8FFC-F034-F2A62366B218}"/>
              </a:ext>
            </a:extLst>
          </p:cNvPr>
          <p:cNvSpPr txBox="1"/>
          <p:nvPr/>
        </p:nvSpPr>
        <p:spPr>
          <a:xfrm>
            <a:off x="4693920" y="2586180"/>
            <a:ext cx="3778187" cy="2123658"/>
          </a:xfrm>
          <a:prstGeom prst="rect">
            <a:avLst/>
          </a:prstGeom>
          <a:noFill/>
        </p:spPr>
        <p:txBody>
          <a:bodyPr wrap="square" rtlCol="0">
            <a:spAutoFit/>
          </a:bodyPr>
          <a:lstStyle/>
          <a:p>
            <a:r>
              <a:rPr lang="en-US" altLang="zh-CN" sz="1200" dirty="0">
                <a:solidFill>
                  <a:srgbClr val="383838"/>
                </a:solidFill>
                <a:latin typeface="Noto Sans SC" pitchFamily="34" charset="0"/>
                <a:ea typeface="Noto Sans SC" pitchFamily="34" charset="-122"/>
                <a:cs typeface="Noto Sans SC" pitchFamily="34" charset="-120"/>
              </a:rPr>
              <a:t>•4T</a:t>
            </a:r>
            <a:r>
              <a:rPr lang="zh-CN" altLang="en-US" sz="1200" dirty="0">
                <a:solidFill>
                  <a:srgbClr val="383838"/>
                </a:solidFill>
                <a:latin typeface="Noto Sans SC" pitchFamily="34" charset="0"/>
                <a:ea typeface="Noto Sans SC" pitchFamily="34" charset="-122"/>
                <a:cs typeface="Noto Sans SC" pitchFamily="34" charset="-120"/>
              </a:rPr>
              <a:t>算力</a:t>
            </a:r>
            <a:br>
              <a:rPr lang="zh-CN" altLang="en-US" sz="1200" dirty="0"/>
            </a:br>
            <a:r>
              <a:rPr lang="en-US" altLang="zh-CN" sz="1200" dirty="0">
                <a:solidFill>
                  <a:srgbClr val="383838"/>
                </a:solidFill>
                <a:latin typeface="Noto Sans SC" pitchFamily="34" charset="0"/>
                <a:ea typeface="Noto Sans SC" pitchFamily="34" charset="-122"/>
                <a:cs typeface="Noto Sans SC" pitchFamily="34" charset="-120"/>
              </a:rPr>
              <a:t>•</a:t>
            </a:r>
            <a:r>
              <a:rPr lang="zh-CN" altLang="en-US" sz="1200" dirty="0">
                <a:solidFill>
                  <a:srgbClr val="383838"/>
                </a:solidFill>
                <a:latin typeface="Noto Sans SC" pitchFamily="34" charset="0"/>
                <a:ea typeface="Noto Sans SC" pitchFamily="34" charset="-122"/>
                <a:cs typeface="Noto Sans SC" pitchFamily="34" charset="-120"/>
              </a:rPr>
              <a:t>毫米级测量精度</a:t>
            </a:r>
            <a:br>
              <a:rPr lang="zh-CN" altLang="en-US" sz="1200" dirty="0"/>
            </a:br>
            <a:r>
              <a:rPr lang="en-US" altLang="zh-CN" sz="1200" dirty="0">
                <a:solidFill>
                  <a:srgbClr val="383838"/>
                </a:solidFill>
                <a:latin typeface="Noto Sans SC" pitchFamily="34" charset="0"/>
                <a:ea typeface="Noto Sans SC" pitchFamily="34" charset="-122"/>
                <a:cs typeface="Noto Sans SC" pitchFamily="34" charset="-120"/>
              </a:rPr>
              <a:t>•</a:t>
            </a:r>
            <a:r>
              <a:rPr lang="zh-CN" altLang="en-US" sz="1200" dirty="0">
                <a:solidFill>
                  <a:srgbClr val="383838"/>
                </a:solidFill>
                <a:latin typeface="Noto Sans SC" pitchFamily="34" charset="0"/>
                <a:ea typeface="Noto Sans SC" pitchFamily="34" charset="-122"/>
                <a:cs typeface="Noto Sans SC" pitchFamily="34" charset="-120"/>
              </a:rPr>
              <a:t>低功耗高算力的人工智能推理加速，兼容几乎所有主流神经网络边缘端加速</a:t>
            </a:r>
            <a:br>
              <a:rPr lang="zh-CN" altLang="en-US" sz="1200" dirty="0"/>
            </a:br>
            <a:r>
              <a:rPr lang="en-US" altLang="zh-CN" sz="1200" dirty="0">
                <a:solidFill>
                  <a:srgbClr val="383838"/>
                </a:solidFill>
                <a:latin typeface="Noto Sans SC" pitchFamily="34" charset="0"/>
                <a:ea typeface="Noto Sans SC" pitchFamily="34" charset="-122"/>
                <a:cs typeface="Noto Sans SC" pitchFamily="34" charset="-120"/>
              </a:rPr>
              <a:t>•OpenCV</a:t>
            </a:r>
            <a:r>
              <a:rPr lang="zh-CN" altLang="en-US" sz="1200" dirty="0">
                <a:solidFill>
                  <a:srgbClr val="383838"/>
                </a:solidFill>
                <a:latin typeface="Noto Sans SC" pitchFamily="34" charset="0"/>
                <a:ea typeface="Noto Sans SC" pitchFamily="34" charset="-122"/>
                <a:cs typeface="Noto Sans SC" pitchFamily="34" charset="-120"/>
              </a:rPr>
              <a:t>开源图像算法加速功能，支持多种高分辨率，高</a:t>
            </a:r>
            <a:r>
              <a:rPr lang="en-US" altLang="zh-CN" sz="1200" dirty="0">
                <a:solidFill>
                  <a:srgbClr val="383838"/>
                </a:solidFill>
                <a:latin typeface="Noto Sans SC" pitchFamily="34" charset="0"/>
                <a:ea typeface="Noto Sans SC" pitchFamily="34" charset="-122"/>
                <a:cs typeface="Noto Sans SC" pitchFamily="34" charset="-120"/>
              </a:rPr>
              <a:t>FPS</a:t>
            </a:r>
            <a:r>
              <a:rPr lang="zh-CN" altLang="en-US" sz="1200" dirty="0">
                <a:solidFill>
                  <a:srgbClr val="383838"/>
                </a:solidFill>
                <a:latin typeface="Noto Sans SC" pitchFamily="34" charset="0"/>
                <a:ea typeface="Noto Sans SC" pitchFamily="34" charset="-122"/>
                <a:cs typeface="Noto Sans SC" pitchFamily="34" charset="-120"/>
              </a:rPr>
              <a:t>视觉传感器接入，支持多传感器数据并行处理。</a:t>
            </a:r>
            <a:br>
              <a:rPr lang="zh-CN" altLang="en-US" sz="1200" dirty="0"/>
            </a:br>
            <a:r>
              <a:rPr lang="en-US" altLang="zh-CN" sz="1200" dirty="0">
                <a:solidFill>
                  <a:srgbClr val="383838"/>
                </a:solidFill>
                <a:latin typeface="Noto Sans SC" pitchFamily="34" charset="0"/>
                <a:ea typeface="Noto Sans SC" pitchFamily="34" charset="-122"/>
                <a:cs typeface="Noto Sans SC" pitchFamily="34" charset="-120"/>
              </a:rPr>
              <a:t>•</a:t>
            </a:r>
            <a:r>
              <a:rPr lang="zh-CN" altLang="en-US" sz="1200" dirty="0">
                <a:solidFill>
                  <a:srgbClr val="383838"/>
                </a:solidFill>
                <a:latin typeface="Noto Sans SC" pitchFamily="34" charset="0"/>
                <a:ea typeface="Noto Sans SC" pitchFamily="34" charset="-122"/>
                <a:cs typeface="Noto Sans SC" pitchFamily="34" charset="-120"/>
              </a:rPr>
              <a:t>同时为了摄像头的稳定性与成像的清晰度，我们为摄像头都增加了云台设备，初步选定的云台设备型号为：</a:t>
            </a:r>
            <a:r>
              <a:rPr lang="en-US" altLang="zh-CN" sz="1200" dirty="0" err="1">
                <a:solidFill>
                  <a:srgbClr val="383838"/>
                </a:solidFill>
                <a:latin typeface="Noto Sans SC" pitchFamily="34" charset="0"/>
                <a:ea typeface="Noto Sans SC" pitchFamily="34" charset="-122"/>
                <a:cs typeface="Noto Sans SC" pitchFamily="34" charset="-120"/>
              </a:rPr>
              <a:t>FeiyuTech</a:t>
            </a:r>
            <a:r>
              <a:rPr lang="en-US" altLang="zh-CN" sz="1200" dirty="0">
                <a:solidFill>
                  <a:srgbClr val="383838"/>
                </a:solidFill>
                <a:latin typeface="Noto Sans SC" pitchFamily="34" charset="0"/>
                <a:ea typeface="Noto Sans SC" pitchFamily="34" charset="-122"/>
                <a:cs typeface="Noto Sans SC" pitchFamily="34" charset="-120"/>
              </a:rPr>
              <a:t> G6 Plus</a:t>
            </a:r>
            <a:br>
              <a:rPr lang="zh-CN" altLang="en-US" sz="1200" dirty="0"/>
            </a:br>
            <a:r>
              <a:rPr lang="en-US" altLang="zh-CN" sz="1200" dirty="0">
                <a:solidFill>
                  <a:srgbClr val="383838"/>
                </a:solidFill>
                <a:latin typeface="Noto Sans SC" pitchFamily="34" charset="0"/>
                <a:ea typeface="Noto Sans SC" pitchFamily="34" charset="-122"/>
                <a:cs typeface="Noto Sans SC" pitchFamily="34" charset="-120"/>
              </a:rPr>
              <a:t>•</a:t>
            </a:r>
            <a:r>
              <a:rPr lang="zh-CN" altLang="en-US" sz="1200" dirty="0">
                <a:solidFill>
                  <a:srgbClr val="383838"/>
                </a:solidFill>
                <a:latin typeface="Noto Sans SC" pitchFamily="34" charset="0"/>
                <a:ea typeface="Noto Sans SC" pitchFamily="34" charset="-122"/>
                <a:cs typeface="Noto Sans SC" pitchFamily="34" charset="-120"/>
              </a:rPr>
              <a:t>在目前的基础上我们可以得到一个稳定且清晰的视频采集设备。</a:t>
            </a:r>
            <a:endParaRPr lang="zh-CN"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62000" y="551758"/>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62000" y="1104208"/>
            <a:ext cx="3786188" cy="3301774"/>
          </a:xfrm>
          <a:prstGeom prst="rect">
            <a:avLst/>
          </a:prstGeom>
          <a:noFill/>
          <a:ln/>
        </p:spPr>
        <p:txBody>
          <a:bodyPr wrap="square" rtlCol="0" anchor="t"/>
          <a:lstStyle/>
          <a:p>
            <a:pPr marL="342900" indent="-342900" algn="l">
              <a:lnSpc>
                <a:spcPct val="150000"/>
              </a:lnSpc>
              <a:buSzPct val="100000"/>
              <a:buChar char="•"/>
            </a:pPr>
            <a:r>
              <a:rPr lang="en-US" sz="1400" b="1" dirty="0">
                <a:solidFill>
                  <a:srgbClr val="383838"/>
                </a:solidFill>
                <a:latin typeface="Noto Sans SC" pitchFamily="34" charset="0"/>
                <a:ea typeface="Noto Sans SC" pitchFamily="34" charset="-122"/>
                <a:cs typeface="Noto Sans SC" pitchFamily="34" charset="-120"/>
              </a:rPr>
              <a:t>视频处理与分析设备</a:t>
            </a:r>
            <a:br>
              <a:rPr sz="1400" dirty="0"/>
            </a:br>
            <a:r>
              <a:rPr lang="en-US" sz="1400" dirty="0">
                <a:solidFill>
                  <a:srgbClr val="383838"/>
                </a:solidFill>
                <a:latin typeface="Noto Sans SC" pitchFamily="34" charset="0"/>
                <a:ea typeface="Noto Sans SC" pitchFamily="34" charset="-122"/>
                <a:cs typeface="Noto Sans SC" pitchFamily="34" charset="-120"/>
              </a:rPr>
              <a:t>本系统使用的视频采集设备的高清与高帧数素质，我们就需要有更强的视频处理能力，我们的视觉板就需要有更高的性能要求，就简单的计算来看Raspberry Pi 4 Model B很有可能无法满足我们对于系统视觉板的要求，加之我们需要使用基于深度学习的AI大模型识别算法，我们选择了更加适合的Orange Pi 5 Pro，它的ARM Mali-G610架构芯片对于AI能力大幅度提升</a:t>
            </a:r>
            <a:r>
              <a:rPr lang="zh-CN" altLang="en-US" sz="1400" dirty="0">
                <a:solidFill>
                  <a:srgbClr val="383838"/>
                </a:solidFill>
                <a:latin typeface="Noto Sans SC" pitchFamily="34" charset="0"/>
                <a:ea typeface="Noto Sans SC" pitchFamily="34" charset="-122"/>
                <a:cs typeface="Noto Sans SC" pitchFamily="34" charset="-120"/>
              </a:rPr>
              <a:t>。</a:t>
            </a:r>
            <a:endParaRPr lang="en-US" sz="1400" dirty="0"/>
          </a:p>
        </p:txBody>
      </p:sp>
      <p:pic>
        <p:nvPicPr>
          <p:cNvPr id="4" name="Image 0" descr="https://bucket-mindshow.oss-cn-beijing.aliyuncs.com/file/6873849/20230905131756_xy32.png"/>
          <p:cNvPicPr>
            <a:picLocks noChangeAspect="1"/>
          </p:cNvPicPr>
          <p:nvPr/>
        </p:nvPicPr>
        <p:blipFill>
          <a:blip r:embed="rId3"/>
          <a:stretch>
            <a:fillRect/>
          </a:stretch>
        </p:blipFill>
        <p:spPr>
          <a:xfrm>
            <a:off x="4700588" y="1052512"/>
            <a:ext cx="3276600" cy="3705225"/>
          </a:xfrm>
          <a:prstGeom prst="rect">
            <a:avLst/>
          </a:prstGeom>
        </p:spPr>
      </p:pic>
      <p:sp>
        <p:nvSpPr>
          <p:cNvPr id="6" name="文本框 5">
            <a:extLst>
              <a:ext uri="{FF2B5EF4-FFF2-40B4-BE49-F238E27FC236}">
                <a16:creationId xmlns:a16="http://schemas.microsoft.com/office/drawing/2014/main" id="{0A44D377-E750-D1A0-E06C-C6B84EA8F60B}"/>
              </a:ext>
            </a:extLst>
          </p:cNvPr>
          <p:cNvSpPr txBox="1"/>
          <p:nvPr/>
        </p:nvSpPr>
        <p:spPr>
          <a:xfrm>
            <a:off x="4586289" y="682726"/>
            <a:ext cx="4572000" cy="369332"/>
          </a:xfrm>
          <a:prstGeom prst="rect">
            <a:avLst/>
          </a:prstGeom>
          <a:noFill/>
        </p:spPr>
        <p:txBody>
          <a:bodyPr wrap="square">
            <a:spAutoFit/>
          </a:bodyPr>
          <a:lstStyle/>
          <a:p>
            <a:r>
              <a:rPr lang="zh-CN" altLang="en-US" sz="1400" dirty="0"/>
              <a:t>视觉板参数介绍</a:t>
            </a:r>
            <a:r>
              <a:rPr lang="zh-CN" altLang="en-US"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46909" y="538389"/>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692468" y="1142361"/>
            <a:ext cx="3786188" cy="3319463"/>
          </a:xfrm>
          <a:prstGeom prst="rect">
            <a:avLst/>
          </a:prstGeom>
          <a:noFill/>
          <a:ln/>
        </p:spPr>
        <p:txBody>
          <a:bodyPr wrap="square" rtlCol="0" anchor="t"/>
          <a:lstStyle/>
          <a:p>
            <a:pPr marL="342900" indent="-342900" algn="l">
              <a:lnSpc>
                <a:spcPct val="150000"/>
              </a:lnSpc>
              <a:buSzPct val="100000"/>
              <a:buChar char="•"/>
            </a:pPr>
            <a:r>
              <a:rPr lang="en-US" sz="1400" b="1" dirty="0" err="1">
                <a:solidFill>
                  <a:srgbClr val="383838"/>
                </a:solidFill>
                <a:latin typeface="Noto Sans SC" pitchFamily="34" charset="0"/>
                <a:ea typeface="Noto Sans SC" pitchFamily="34" charset="-122"/>
                <a:cs typeface="Noto Sans SC" pitchFamily="34" charset="-120"/>
              </a:rPr>
              <a:t>运动主控板</a:t>
            </a:r>
            <a:br>
              <a:rPr sz="1400" dirty="0"/>
            </a:br>
            <a:r>
              <a:rPr lang="en-US" sz="1400" dirty="0">
                <a:solidFill>
                  <a:srgbClr val="383838"/>
                </a:solidFill>
                <a:latin typeface="Noto Sans SC" pitchFamily="34" charset="0"/>
                <a:ea typeface="Noto Sans SC" pitchFamily="34" charset="-122"/>
                <a:cs typeface="Noto Sans SC" pitchFamily="34" charset="-120"/>
              </a:rPr>
              <a:t>对于运动主控板我们选择了自我设计一块原创的运动控制模块。主控芯片核心为STM32G473VET6</a:t>
            </a:r>
            <a:br>
              <a:rPr sz="1400" dirty="0"/>
            </a:br>
            <a:r>
              <a:rPr lang="en-US" sz="1400" dirty="0">
                <a:solidFill>
                  <a:srgbClr val="383838"/>
                </a:solidFill>
                <a:latin typeface="Noto Sans SC" pitchFamily="34" charset="0"/>
                <a:ea typeface="Noto Sans SC" pitchFamily="34" charset="-122"/>
                <a:cs typeface="Noto Sans SC" pitchFamily="34" charset="-120"/>
              </a:rPr>
              <a:t>自主选择元器件，可以让我们在后续的调试和测试中能够有更多的操作空间。</a:t>
            </a:r>
            <a:br>
              <a:rPr sz="1400" dirty="0"/>
            </a:br>
            <a:r>
              <a:rPr lang="en-US" sz="1400" dirty="0" err="1">
                <a:solidFill>
                  <a:srgbClr val="383838"/>
                </a:solidFill>
                <a:latin typeface="Noto Sans SC" pitchFamily="34" charset="0"/>
                <a:ea typeface="Noto Sans SC" pitchFamily="34" charset="-122"/>
                <a:cs typeface="Noto Sans SC" pitchFamily="34" charset="-120"/>
              </a:rPr>
              <a:t>同时由于是自主选择，我们在元器件的选择上，也保留了空余的性能提供给后续的功能拓展</a:t>
            </a:r>
            <a:r>
              <a:rPr lang="en-US" sz="1400" dirty="0">
                <a:solidFill>
                  <a:srgbClr val="383838"/>
                </a:solidFill>
                <a:latin typeface="Noto Sans SC" pitchFamily="34" charset="0"/>
                <a:ea typeface="Noto Sans SC" pitchFamily="34" charset="-122"/>
                <a:cs typeface="Noto Sans SC" pitchFamily="34" charset="-120"/>
              </a:rPr>
              <a:t>。</a:t>
            </a:r>
          </a:p>
        </p:txBody>
      </p:sp>
      <p:pic>
        <p:nvPicPr>
          <p:cNvPr id="4" name="Image 0" descr="https://bucket-mindshow.oss-cn-beijing.aliyuncs.com/file/6873849/20230905132203_u7lq.png"/>
          <p:cNvPicPr>
            <a:picLocks noChangeAspect="1"/>
          </p:cNvPicPr>
          <p:nvPr/>
        </p:nvPicPr>
        <p:blipFill>
          <a:blip r:embed="rId3"/>
          <a:stretch>
            <a:fillRect/>
          </a:stretch>
        </p:blipFill>
        <p:spPr>
          <a:xfrm>
            <a:off x="4665345" y="504825"/>
            <a:ext cx="3631746" cy="2121580"/>
          </a:xfrm>
          <a:prstGeom prst="rect">
            <a:avLst/>
          </a:prstGeom>
        </p:spPr>
      </p:pic>
      <p:sp>
        <p:nvSpPr>
          <p:cNvPr id="5" name="文本框 4">
            <a:extLst>
              <a:ext uri="{FF2B5EF4-FFF2-40B4-BE49-F238E27FC236}">
                <a16:creationId xmlns:a16="http://schemas.microsoft.com/office/drawing/2014/main" id="{B714054F-3137-AED7-5CA9-5285BDA2CA7C}"/>
              </a:ext>
            </a:extLst>
          </p:cNvPr>
          <p:cNvSpPr txBox="1"/>
          <p:nvPr/>
        </p:nvSpPr>
        <p:spPr>
          <a:xfrm>
            <a:off x="5613966" y="2891381"/>
            <a:ext cx="2158433" cy="1200329"/>
          </a:xfrm>
          <a:prstGeom prst="rect">
            <a:avLst/>
          </a:prstGeom>
          <a:noFill/>
        </p:spPr>
        <p:txBody>
          <a:bodyPr wrap="square" rtlCol="0">
            <a:spAutoFit/>
          </a:bodyPr>
          <a:lstStyle/>
          <a:p>
            <a:r>
              <a:rPr lang="zh-CN" altLang="en-US" sz="1800" b="1" dirty="0">
                <a:solidFill>
                  <a:srgbClr val="383838"/>
                </a:solidFill>
                <a:latin typeface="Noto Sans SC" pitchFamily="34" charset="0"/>
                <a:ea typeface="Noto Sans SC" pitchFamily="34" charset="-122"/>
                <a:cs typeface="Noto Sans SC" pitchFamily="34" charset="-120"/>
              </a:rPr>
              <a:t>优势分析：</a:t>
            </a:r>
            <a:br>
              <a:rPr lang="zh-CN" altLang="en-US" sz="1800" dirty="0"/>
            </a:br>
            <a:r>
              <a:rPr lang="en-US" altLang="zh-CN" sz="1800" dirty="0">
                <a:solidFill>
                  <a:srgbClr val="383838"/>
                </a:solidFill>
                <a:latin typeface="Noto Sans SC" pitchFamily="34" charset="0"/>
                <a:ea typeface="Noto Sans SC" pitchFamily="34" charset="-122"/>
                <a:cs typeface="Noto Sans SC" pitchFamily="34" charset="-120"/>
              </a:rPr>
              <a:t>•</a:t>
            </a:r>
            <a:r>
              <a:rPr lang="zh-CN" altLang="en-US" sz="1800" dirty="0">
                <a:solidFill>
                  <a:srgbClr val="383838"/>
                </a:solidFill>
                <a:latin typeface="Noto Sans SC" pitchFamily="34" charset="0"/>
                <a:ea typeface="Noto Sans SC" pitchFamily="34" charset="-122"/>
                <a:cs typeface="Noto Sans SC" pitchFamily="34" charset="-120"/>
              </a:rPr>
              <a:t>更多的接口：</a:t>
            </a:r>
            <a:br>
              <a:rPr lang="zh-CN" altLang="en-US" sz="1800" dirty="0"/>
            </a:br>
            <a:r>
              <a:rPr lang="en-US" altLang="zh-CN" sz="1800" dirty="0">
                <a:solidFill>
                  <a:srgbClr val="383838"/>
                </a:solidFill>
                <a:latin typeface="Noto Sans SC" pitchFamily="34" charset="0"/>
                <a:ea typeface="Noto Sans SC" pitchFamily="34" charset="-122"/>
                <a:cs typeface="Noto Sans SC" pitchFamily="34" charset="-120"/>
              </a:rPr>
              <a:t>•</a:t>
            </a:r>
            <a:r>
              <a:rPr lang="zh-CN" altLang="en-US" sz="1800" dirty="0">
                <a:solidFill>
                  <a:srgbClr val="383838"/>
                </a:solidFill>
                <a:latin typeface="Noto Sans SC" pitchFamily="34" charset="0"/>
                <a:ea typeface="Noto Sans SC" pitchFamily="34" charset="-122"/>
                <a:cs typeface="Noto Sans SC" pitchFamily="34" charset="-120"/>
              </a:rPr>
              <a:t>稳定性：</a:t>
            </a:r>
            <a:br>
              <a:rPr lang="zh-CN" altLang="en-US" sz="1800" dirty="0"/>
            </a:br>
            <a:r>
              <a:rPr lang="en-US" altLang="zh-CN" sz="1800" dirty="0">
                <a:solidFill>
                  <a:srgbClr val="383838"/>
                </a:solidFill>
                <a:latin typeface="Noto Sans SC" pitchFamily="34" charset="0"/>
                <a:ea typeface="Noto Sans SC" pitchFamily="34" charset="-122"/>
                <a:cs typeface="Noto Sans SC" pitchFamily="34" charset="-120"/>
              </a:rPr>
              <a:t>•</a:t>
            </a:r>
            <a:r>
              <a:rPr lang="zh-CN" altLang="en-US" sz="1800" dirty="0">
                <a:solidFill>
                  <a:srgbClr val="383838"/>
                </a:solidFill>
                <a:latin typeface="Noto Sans SC" pitchFamily="34" charset="0"/>
                <a:ea typeface="Noto Sans SC" pitchFamily="34" charset="-122"/>
                <a:cs typeface="Noto Sans SC" pitchFamily="34" charset="-120"/>
              </a:rPr>
              <a:t>更高精度的传感器：</a:t>
            </a:r>
            <a:endParaRPr lang="zh-CN" alt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6ABC0A8-98DB-5AB2-6D8B-31D301690FE2}"/>
              </a:ext>
            </a:extLst>
          </p:cNvPr>
          <p:cNvSpPr txBox="1"/>
          <p:nvPr/>
        </p:nvSpPr>
        <p:spPr>
          <a:xfrm>
            <a:off x="1365531" y="931496"/>
            <a:ext cx="5521497" cy="3046988"/>
          </a:xfrm>
          <a:prstGeom prst="rect">
            <a:avLst/>
          </a:prstGeom>
          <a:noFill/>
        </p:spPr>
        <p:txBody>
          <a:bodyPr wrap="square" rtlCol="0">
            <a:spAutoFit/>
          </a:bodyPr>
          <a:lstStyle/>
          <a:p>
            <a:r>
              <a:rPr lang="en-US" altLang="zh-CN" sz="9600" b="1" dirty="0">
                <a:solidFill>
                  <a:schemeClr val="accent4">
                    <a:lumMod val="60000"/>
                    <a:lumOff val="40000"/>
                    <a:alpha val="40000"/>
                  </a:schemeClr>
                </a:solidFill>
                <a:latin typeface="Arial Narrow" panose="020B0606020202030204" pitchFamily="34" charset="0"/>
                <a:ea typeface="黑体" panose="02010609060101010101" pitchFamily="49" charset="-122"/>
              </a:rPr>
              <a:t>OPEN</a:t>
            </a:r>
          </a:p>
          <a:p>
            <a:r>
              <a:rPr lang="en-US" altLang="zh-CN" sz="9600" b="1" dirty="0">
                <a:solidFill>
                  <a:schemeClr val="accent4">
                    <a:lumMod val="60000"/>
                    <a:lumOff val="40000"/>
                    <a:alpha val="40000"/>
                  </a:schemeClr>
                </a:solidFill>
                <a:latin typeface="Arial Narrow" panose="020B0606020202030204" pitchFamily="34" charset="0"/>
                <a:ea typeface="黑体" panose="02010609060101010101" pitchFamily="49" charset="-122"/>
              </a:rPr>
              <a:t>HARMONY</a:t>
            </a:r>
            <a:endParaRPr lang="zh-CN" altLang="en-US" sz="9600" b="1" dirty="0">
              <a:solidFill>
                <a:schemeClr val="accent4">
                  <a:lumMod val="60000"/>
                  <a:lumOff val="40000"/>
                  <a:alpha val="40000"/>
                </a:schemeClr>
              </a:solidFill>
              <a:latin typeface="Arial Narrow" panose="020B0606020202030204" pitchFamily="34" charset="0"/>
              <a:ea typeface="黑体" panose="02010609060101010101" pitchFamily="49" charset="-122"/>
            </a:endParaRPr>
          </a:p>
        </p:txBody>
      </p:sp>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85812" y="852798"/>
            <a:ext cx="3786188" cy="3529013"/>
          </a:xfrm>
          <a:prstGeom prst="rect">
            <a:avLst/>
          </a:prstGeom>
          <a:noFill/>
          <a:ln/>
        </p:spPr>
        <p:txBody>
          <a:bodyPr wrap="square" rtlCol="0" anchor="t"/>
          <a:lstStyle/>
          <a:p>
            <a:pPr marL="342900" indent="-342900" algn="l">
              <a:lnSpc>
                <a:spcPct val="150000"/>
              </a:lnSpc>
              <a:buSzPct val="100000"/>
              <a:buChar char="•"/>
            </a:pPr>
            <a:r>
              <a:rPr lang="en-US" sz="1216" b="1" dirty="0" err="1">
                <a:solidFill>
                  <a:srgbClr val="383838"/>
                </a:solidFill>
                <a:latin typeface="Noto Sans SC" pitchFamily="34" charset="0"/>
                <a:ea typeface="Noto Sans SC" pitchFamily="34" charset="-122"/>
                <a:cs typeface="Noto Sans SC" pitchFamily="34" charset="-120"/>
              </a:rPr>
              <a:t>后续方案</a:t>
            </a:r>
            <a:r>
              <a:rPr lang="en-US" sz="1216" b="1" dirty="0">
                <a:solidFill>
                  <a:srgbClr val="383838"/>
                </a:solidFill>
                <a:latin typeface="Noto Sans SC" pitchFamily="34" charset="0"/>
                <a:ea typeface="Noto Sans SC" pitchFamily="34" charset="-122"/>
                <a:cs typeface="Noto Sans SC" pitchFamily="34" charset="-120"/>
              </a:rPr>
              <a:t>：</a:t>
            </a:r>
            <a:br>
              <a:rPr dirty="0"/>
            </a:br>
            <a:r>
              <a:rPr lang="en-US" sz="1200" dirty="0">
                <a:solidFill>
                  <a:srgbClr val="383838"/>
                </a:solidFill>
                <a:latin typeface="Noto Sans SC" pitchFamily="34" charset="0"/>
                <a:ea typeface="Noto Sans SC" pitchFamily="34" charset="-122"/>
                <a:cs typeface="Noto Sans SC" pitchFamily="34" charset="-120"/>
              </a:rPr>
              <a:t>•将视觉板更换为OpenHarmony支持的系统开发板Unionpi Tiger，方便于接入整个Harmony生态以后将数据流通于整个生态之中，做到真正的车机互联，全方位信息整合。</a:t>
            </a:r>
            <a:br>
              <a:rPr sz="1600" dirty="0"/>
            </a:br>
            <a:r>
              <a:rPr lang="en-US" sz="1200" dirty="0">
                <a:solidFill>
                  <a:srgbClr val="383838"/>
                </a:solidFill>
                <a:latin typeface="Noto Sans SC" pitchFamily="34" charset="0"/>
                <a:ea typeface="Noto Sans SC" pitchFamily="34" charset="-122"/>
                <a:cs typeface="Noto Sans SC" pitchFamily="34" charset="-120"/>
              </a:rPr>
              <a:t> OpenHarmony 是由开放原子开源基金会孵化及运营的开源项目，由开放原子开源基金会 OpenHarmony </a:t>
            </a:r>
            <a:r>
              <a:rPr lang="en-US" sz="1200" dirty="0" err="1">
                <a:solidFill>
                  <a:srgbClr val="383838"/>
                </a:solidFill>
                <a:latin typeface="Noto Sans SC" pitchFamily="34" charset="0"/>
                <a:ea typeface="Noto Sans SC" pitchFamily="34" charset="-122"/>
                <a:cs typeface="Noto Sans SC" pitchFamily="34" charset="-120"/>
              </a:rPr>
              <a:t>项目群工作委员会负责运作。由全球开发者共建的开源分布式操作系统，具备面向全场景、分布式等特点，是一款</a:t>
            </a:r>
            <a:endParaRPr lang="en-US" sz="1200" dirty="0">
              <a:solidFill>
                <a:srgbClr val="383838"/>
              </a:solidFill>
              <a:latin typeface="Noto Sans SC" pitchFamily="34" charset="0"/>
              <a:ea typeface="Noto Sans SC" pitchFamily="34" charset="-122"/>
              <a:cs typeface="Noto Sans SC" pitchFamily="34" charset="-120"/>
            </a:endParaRPr>
          </a:p>
        </p:txBody>
      </p:sp>
      <p:pic>
        <p:nvPicPr>
          <p:cNvPr id="4" name="Image 0" descr="https://bucket-mindshow.oss-cn-beijing.aliyuncs.com/file/6873849/20230905132303_rxjw.png"/>
          <p:cNvPicPr>
            <a:picLocks noChangeAspect="1"/>
          </p:cNvPicPr>
          <p:nvPr/>
        </p:nvPicPr>
        <p:blipFill>
          <a:blip r:embed="rId3"/>
          <a:stretch>
            <a:fillRect/>
          </a:stretch>
        </p:blipFill>
        <p:spPr>
          <a:xfrm>
            <a:off x="4700588" y="1052512"/>
            <a:ext cx="3786188" cy="1495425"/>
          </a:xfrm>
          <a:prstGeom prst="rect">
            <a:avLst/>
          </a:prstGeom>
          <a:noFill/>
        </p:spPr>
      </p:pic>
      <p:sp>
        <p:nvSpPr>
          <p:cNvPr id="8" name="文本框 7">
            <a:extLst>
              <a:ext uri="{FF2B5EF4-FFF2-40B4-BE49-F238E27FC236}">
                <a16:creationId xmlns:a16="http://schemas.microsoft.com/office/drawing/2014/main" id="{A9EA2EE3-A571-C9A1-2B64-E610A74730FB}"/>
              </a:ext>
            </a:extLst>
          </p:cNvPr>
          <p:cNvSpPr txBox="1"/>
          <p:nvPr/>
        </p:nvSpPr>
        <p:spPr>
          <a:xfrm>
            <a:off x="896992" y="3983224"/>
            <a:ext cx="7607191" cy="369332"/>
          </a:xfrm>
          <a:prstGeom prst="rect">
            <a:avLst/>
          </a:prstGeom>
          <a:noFill/>
        </p:spPr>
        <p:txBody>
          <a:bodyPr wrap="square">
            <a:spAutoFit/>
          </a:bodyPr>
          <a:lstStyle/>
          <a:p>
            <a:r>
              <a:rPr lang="ja-JP" altLang="en-US" dirty="0">
                <a:latin typeface="+mj-lt"/>
              </a:rPr>
              <a:t>“全（全领域）・ 新 （新一代）・ 开（开源）・ 放（开放）”的操作系统。</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62000" y="871083"/>
            <a:ext cx="3786188" cy="3567112"/>
          </a:xfrm>
          <a:prstGeom prst="rect">
            <a:avLst/>
          </a:prstGeom>
          <a:noFill/>
          <a:ln/>
        </p:spPr>
        <p:txBody>
          <a:bodyPr wrap="square" rtlCol="0" anchor="t"/>
          <a:lstStyle/>
          <a:p>
            <a:pPr marL="342900" indent="-342900" algn="l">
              <a:lnSpc>
                <a:spcPct val="150000"/>
              </a:lnSpc>
              <a:buSzPct val="100000"/>
              <a:buChar char="•"/>
            </a:pPr>
            <a:r>
              <a:rPr lang="en-US" sz="1344" b="1" dirty="0">
                <a:solidFill>
                  <a:srgbClr val="383838"/>
                </a:solidFill>
                <a:latin typeface="Noto Sans SC" pitchFamily="34" charset="0"/>
                <a:ea typeface="Noto Sans SC" pitchFamily="34" charset="-122"/>
                <a:cs typeface="Noto Sans SC" pitchFamily="34" charset="-120"/>
              </a:rPr>
              <a:t>电机和控制方案</a:t>
            </a:r>
            <a:br>
              <a:rPr dirty="0"/>
            </a:br>
            <a:r>
              <a:rPr lang="en-US" sz="1344" dirty="0">
                <a:solidFill>
                  <a:srgbClr val="383838"/>
                </a:solidFill>
                <a:latin typeface="Noto Sans SC" pitchFamily="34" charset="0"/>
                <a:ea typeface="Noto Sans SC" pitchFamily="34" charset="-122"/>
                <a:cs typeface="Noto Sans SC" pitchFamily="34" charset="-120"/>
              </a:rPr>
              <a:t>电机选择</a:t>
            </a:r>
            <a:br>
              <a:rPr dirty="0"/>
            </a:br>
            <a:r>
              <a:rPr lang="en-US" sz="1344" dirty="0">
                <a:solidFill>
                  <a:srgbClr val="383838"/>
                </a:solidFill>
                <a:latin typeface="Noto Sans SC" pitchFamily="34" charset="0"/>
                <a:ea typeface="Noto Sans SC" pitchFamily="34" charset="-122"/>
                <a:cs typeface="Noto Sans SC" pitchFamily="34" charset="-120"/>
              </a:rPr>
              <a:t>1.型号：Golden Motor MagicPie </a:t>
            </a:r>
            <a:br>
              <a:rPr dirty="0"/>
            </a:br>
            <a:r>
              <a:rPr lang="en-US" sz="1344" dirty="0">
                <a:solidFill>
                  <a:srgbClr val="383838"/>
                </a:solidFill>
                <a:latin typeface="Noto Sans SC" pitchFamily="34" charset="0"/>
                <a:ea typeface="Noto Sans SC" pitchFamily="34" charset="-122"/>
                <a:cs typeface="Noto Sans SC" pitchFamily="34" charset="-120"/>
              </a:rPr>
              <a:t>2.小米CyberGear 微电机</a:t>
            </a:r>
            <a:br>
              <a:rPr dirty="0"/>
            </a:br>
            <a:r>
              <a:rPr lang="en-US" sz="1344" dirty="0">
                <a:solidFill>
                  <a:srgbClr val="383838"/>
                </a:solidFill>
                <a:latin typeface="Noto Sans SC" pitchFamily="34" charset="0"/>
                <a:ea typeface="Noto Sans SC" pitchFamily="34" charset="-122"/>
                <a:cs typeface="Noto Sans SC" pitchFamily="34" charset="-120"/>
              </a:rPr>
              <a:t> </a:t>
            </a:r>
            <a:br>
              <a:rPr dirty="0"/>
            </a:br>
            <a:r>
              <a:rPr lang="en-US" sz="1344" dirty="0">
                <a:solidFill>
                  <a:srgbClr val="383838"/>
                </a:solidFill>
                <a:latin typeface="Noto Sans SC" pitchFamily="34" charset="0"/>
                <a:ea typeface="Noto Sans SC" pitchFamily="34" charset="-122"/>
                <a:cs typeface="Noto Sans SC" pitchFamily="34" charset="-120"/>
              </a:rPr>
              <a:t>这两种伺服电机都能满足，本系统对于安全性与稳定性的要求，同时能够提供一个较高精度的控制。适用于电动轮椅、电动自行车、高效、低噪音</a:t>
            </a:r>
            <a:br>
              <a:rPr dirty="0"/>
            </a:br>
            <a:r>
              <a:rPr lang="en-US" sz="1344" dirty="0">
                <a:solidFill>
                  <a:srgbClr val="383838"/>
                </a:solidFill>
                <a:latin typeface="Noto Sans SC" pitchFamily="34" charset="0"/>
                <a:ea typeface="Noto Sans SC" pitchFamily="34" charset="-122"/>
                <a:cs typeface="Noto Sans SC" pitchFamily="34" charset="-120"/>
              </a:rPr>
              <a:t>理想情况下我们希望在电动轮椅上实现四轴驱动，以实现更多的运动模式。</a:t>
            </a:r>
            <a:endParaRPr lang="en-US" sz="1344" dirty="0"/>
          </a:p>
        </p:txBody>
      </p:sp>
      <p:pic>
        <p:nvPicPr>
          <p:cNvPr id="4" name="Image 0" descr="https://bucket-mindshow.oss-cn-beijing.aliyuncs.com/file/6873849/20230905132337_qji6.png"/>
          <p:cNvPicPr>
            <a:picLocks noChangeAspect="1"/>
          </p:cNvPicPr>
          <p:nvPr/>
        </p:nvPicPr>
        <p:blipFill>
          <a:blip r:embed="rId3"/>
          <a:stretch>
            <a:fillRect/>
          </a:stretch>
        </p:blipFill>
        <p:spPr>
          <a:xfrm>
            <a:off x="4700588" y="1052512"/>
            <a:ext cx="3786188" cy="35099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F2F4B2E-1E04-54E4-0749-78AE68751A53}"/>
              </a:ext>
            </a:extLst>
          </p:cNvPr>
          <p:cNvSpPr txBox="1"/>
          <p:nvPr/>
        </p:nvSpPr>
        <p:spPr>
          <a:xfrm>
            <a:off x="299539" y="986700"/>
            <a:ext cx="8981196" cy="3170099"/>
          </a:xfrm>
          <a:prstGeom prst="rect">
            <a:avLst/>
          </a:prstGeom>
          <a:noFill/>
        </p:spPr>
        <p:txBody>
          <a:bodyPr wrap="square" rtlCol="0">
            <a:spAutoFit/>
          </a:bodyPr>
          <a:lstStyle/>
          <a:p>
            <a:r>
              <a:rPr lang="en-US" altLang="zh-CN" sz="20000" b="1" dirty="0">
                <a:solidFill>
                  <a:schemeClr val="accent4">
                    <a:lumMod val="60000"/>
                    <a:lumOff val="40000"/>
                    <a:alpha val="40000"/>
                  </a:schemeClr>
                </a:solidFill>
                <a:latin typeface="Agency FB" panose="020B0503020202020204" pitchFamily="34" charset="0"/>
                <a:ea typeface="黑体" panose="02010609060101010101" pitchFamily="49" charset="-122"/>
              </a:rPr>
              <a:t>NEARLINK</a:t>
            </a:r>
            <a:endParaRPr lang="zh-CN" altLang="en-US" sz="20000" b="1" dirty="0">
              <a:solidFill>
                <a:schemeClr val="accent4">
                  <a:lumMod val="60000"/>
                  <a:lumOff val="40000"/>
                  <a:alpha val="40000"/>
                </a:schemeClr>
              </a:solidFill>
              <a:latin typeface="Agency FB" panose="020B0503020202020204" pitchFamily="34" charset="0"/>
              <a:ea typeface="黑体" panose="02010609060101010101" pitchFamily="49" charset="-122"/>
            </a:endParaRPr>
          </a:p>
        </p:txBody>
      </p:sp>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697801" y="1129613"/>
            <a:ext cx="7797166" cy="3567112"/>
          </a:xfrm>
          <a:prstGeom prst="rect">
            <a:avLst/>
          </a:prstGeom>
          <a:noFill/>
          <a:ln/>
        </p:spPr>
        <p:txBody>
          <a:bodyPr wrap="square" rtlCol="0" anchor="t"/>
          <a:lstStyle/>
          <a:p>
            <a:pPr indent="457200">
              <a:spcBef>
                <a:spcPts val="900"/>
              </a:spcBef>
              <a:spcAft>
                <a:spcPts val="900"/>
              </a:spcAft>
            </a:pPr>
            <a:r>
              <a:rPr lang="en-US" altLang="zh-CN" dirty="0">
                <a:solidFill>
                  <a:srgbClr val="383838"/>
                </a:solidFill>
                <a:latin typeface="Noto Sans SC" pitchFamily="34" charset="0"/>
                <a:ea typeface="Noto Sans SC" pitchFamily="34" charset="-122"/>
              </a:rPr>
              <a:t>星闪（英语：NearLink，总结了蓝牙和wifi的优点，让其具有低时延，低功耗，高覆盖，高安全方面，是一款全新的无线短距离通信技术。而且相比于wifi和蓝牙，星闪模块还具有小型化的优势</a:t>
            </a:r>
            <a:r>
              <a:rPr lang="zh-CN" altLang="en-US" dirty="0">
                <a:solidFill>
                  <a:srgbClr val="383838"/>
                </a:solidFill>
                <a:latin typeface="Noto Sans SC" pitchFamily="34" charset="0"/>
                <a:ea typeface="Noto Sans SC" pitchFamily="34" charset="-122"/>
              </a:rPr>
              <a:t>。</a:t>
            </a:r>
            <a:endParaRPr lang="en-US" altLang="zh-CN" dirty="0">
              <a:solidFill>
                <a:srgbClr val="383838"/>
              </a:solidFill>
              <a:latin typeface="Noto Sans SC" pitchFamily="34" charset="0"/>
              <a:ea typeface="Noto Sans SC" pitchFamily="34" charset="-122"/>
            </a:endParaRPr>
          </a:p>
          <a:p>
            <a:pPr indent="457200">
              <a:spcBef>
                <a:spcPts val="900"/>
              </a:spcBef>
              <a:spcAft>
                <a:spcPts val="900"/>
              </a:spcAft>
            </a:pPr>
            <a:r>
              <a:rPr lang="zh-CN" altLang="en-US" dirty="0">
                <a:solidFill>
                  <a:srgbClr val="383838"/>
                </a:solidFill>
                <a:latin typeface="Noto Sans SC" pitchFamily="34" charset="0"/>
                <a:ea typeface="Noto Sans SC" pitchFamily="34" charset="-122"/>
              </a:rPr>
              <a:t>星闪以与</a:t>
            </a:r>
            <a:r>
              <a:rPr lang="en-US" altLang="zh-CN" dirty="0" err="1">
                <a:solidFill>
                  <a:srgbClr val="383838"/>
                </a:solidFill>
                <a:latin typeface="Noto Sans SC" pitchFamily="34" charset="0"/>
                <a:ea typeface="Noto Sans SC" pitchFamily="34" charset="-122"/>
              </a:rPr>
              <a:t>wifi</a:t>
            </a:r>
            <a:r>
              <a:rPr lang="zh-CN" altLang="en-US" dirty="0">
                <a:solidFill>
                  <a:srgbClr val="383838"/>
                </a:solidFill>
                <a:latin typeface="Noto Sans SC" pitchFamily="34" charset="0"/>
                <a:ea typeface="Noto Sans SC" pitchFamily="34" charset="-122"/>
              </a:rPr>
              <a:t>模块大小相同的情况下同时也能实现兼容蓝牙模块。</a:t>
            </a:r>
            <a:endParaRPr lang="en-US" altLang="zh-CN" dirty="0">
              <a:solidFill>
                <a:srgbClr val="383838"/>
              </a:solidFill>
              <a:latin typeface="Noto Sans SC" pitchFamily="34" charset="0"/>
              <a:ea typeface="Noto Sans SC" pitchFamily="34" charset="-122"/>
            </a:endParaRPr>
          </a:p>
          <a:p>
            <a:pPr indent="457200">
              <a:spcBef>
                <a:spcPts val="900"/>
              </a:spcBef>
              <a:spcAft>
                <a:spcPts val="900"/>
              </a:spcAft>
            </a:pPr>
            <a:r>
              <a:rPr lang="zh-CN" altLang="en-US" dirty="0">
                <a:solidFill>
                  <a:srgbClr val="383838"/>
                </a:solidFill>
                <a:latin typeface="Noto Sans SC" pitchFamily="34" charset="0"/>
                <a:ea typeface="Noto Sans SC" pitchFamily="34" charset="-122"/>
              </a:rPr>
              <a:t>使用全新的，更快更强的新无线短距离通信，可以让本系统的信息传输与信息获取能力更加地及时。</a:t>
            </a:r>
          </a:p>
          <a:p>
            <a:pPr>
              <a:spcBef>
                <a:spcPts val="900"/>
              </a:spcBef>
              <a:spcAft>
                <a:spcPts val="900"/>
              </a:spcAft>
            </a:pPr>
            <a:endParaRPr lang="zh-CN" altLang="zh-CN" dirty="0">
              <a:solidFill>
                <a:srgbClr val="383838"/>
              </a:solidFill>
              <a:latin typeface="Noto Sans SC" pitchFamily="34" charset="0"/>
              <a:ea typeface="Noto Sans SC" pitchFamily="34" charset="-122"/>
            </a:endParaRPr>
          </a:p>
        </p:txBody>
      </p:sp>
      <p:pic>
        <p:nvPicPr>
          <p:cNvPr id="5" name="Picture" title="fig:">
            <a:extLst>
              <a:ext uri="{FF2B5EF4-FFF2-40B4-BE49-F238E27FC236}">
                <a16:creationId xmlns:a16="http://schemas.microsoft.com/office/drawing/2014/main" id="{EB1E56D4-3D88-0AD1-224F-49AE3A5C8348}"/>
              </a:ext>
            </a:extLst>
          </p:cNvPr>
          <p:cNvPicPr/>
          <p:nvPr/>
        </p:nvPicPr>
        <p:blipFill>
          <a:blip r:embed="rId3"/>
          <a:stretch>
            <a:fillRect/>
          </a:stretch>
        </p:blipFill>
        <p:spPr bwMode="auto">
          <a:xfrm>
            <a:off x="1036320" y="3572257"/>
            <a:ext cx="7120128" cy="1124468"/>
          </a:xfrm>
          <a:prstGeom prst="rect">
            <a:avLst/>
          </a:prstGeom>
          <a:noFill/>
          <a:ln w="9525">
            <a:noFill/>
            <a:headEnd/>
            <a:tailEnd/>
          </a:ln>
        </p:spPr>
      </p:pic>
    </p:spTree>
    <p:extLst>
      <p:ext uri="{BB962C8B-B14F-4D97-AF65-F5344CB8AC3E}">
        <p14:creationId xmlns:p14="http://schemas.microsoft.com/office/powerpoint/2010/main" val="3639171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1030514" y="749074"/>
            <a:ext cx="6981371" cy="3567112"/>
          </a:xfrm>
          <a:prstGeom prst="rect">
            <a:avLst/>
          </a:prstGeom>
          <a:noFill/>
          <a:ln/>
        </p:spPr>
        <p:txBody>
          <a:bodyPr wrap="square" rtlCol="0" anchor="t"/>
          <a:lstStyle/>
          <a:p>
            <a:pPr>
              <a:spcBef>
                <a:spcPts val="900"/>
              </a:spcBef>
              <a:spcAft>
                <a:spcPts val="900"/>
              </a:spcAft>
            </a:pPr>
            <a:r>
              <a:rPr lang="en-US" altLang="zh-CN" sz="2000" b="1" dirty="0">
                <a:effectLst/>
                <a:latin typeface="黑体" panose="02010609060101010101" pitchFamily="49" charset="-122"/>
                <a:ea typeface="黑体" panose="02010609060101010101" pitchFamily="49" charset="-122"/>
                <a:cs typeface="Times New Roman" panose="02020603050405020304" pitchFamily="18" charset="0"/>
              </a:rPr>
              <a:t>北斗卫星通讯芯片RX6003EQK</a:t>
            </a:r>
          </a:p>
          <a:p>
            <a:pPr>
              <a:spcBef>
                <a:spcPts val="900"/>
              </a:spcBef>
              <a:spcAft>
                <a:spcPts val="900"/>
              </a:spcAft>
            </a:pPr>
            <a:endParaRPr lang="en-US" altLang="zh-CN" sz="2000" dirty="0">
              <a:latin typeface="黑体" panose="02010609060101010101" pitchFamily="49" charset="-122"/>
              <a:ea typeface="黑体" panose="02010609060101010101" pitchFamily="49" charset="-122"/>
            </a:endParaRPr>
          </a:p>
          <a:p>
            <a:pPr indent="457200">
              <a:spcBef>
                <a:spcPts val="900"/>
              </a:spcBef>
              <a:spcAft>
                <a:spcPts val="900"/>
              </a:spcAft>
            </a:pPr>
            <a:endParaRPr lang="en-US" altLang="zh-CN" sz="2000" dirty="0">
              <a:latin typeface="黑体" panose="02010609060101010101" pitchFamily="49" charset="-122"/>
              <a:ea typeface="黑体" panose="02010609060101010101" pitchFamily="49" charset="-122"/>
            </a:endParaRPr>
          </a:p>
          <a:p>
            <a:pPr indent="457200">
              <a:spcBef>
                <a:spcPts val="900"/>
              </a:spcBef>
              <a:spcAft>
                <a:spcPts val="900"/>
              </a:spcAft>
            </a:pPr>
            <a:r>
              <a:rPr lang="zh-CN" altLang="en-US" sz="2000" dirty="0">
                <a:solidFill>
                  <a:srgbClr val="383838"/>
                </a:solidFill>
                <a:latin typeface="黑体" panose="02010609060101010101" pitchFamily="49" charset="-122"/>
                <a:ea typeface="黑体" panose="02010609060101010101" pitchFamily="49" charset="-122"/>
              </a:rPr>
              <a:t>在北斗卫星全球组网完成以后，卫星通讯也成为了很好的一个选择，特别是当下北斗低轨卫星通讯组网逐渐成型，和北斗配套芯片的低功耗与微型化，让我们在数据交换与紧急求助上有了更加安全和放心的选择。</a:t>
            </a:r>
          </a:p>
          <a:p>
            <a:pPr indent="457200">
              <a:spcBef>
                <a:spcPts val="900"/>
              </a:spcBef>
              <a:spcAft>
                <a:spcPts val="900"/>
              </a:spcAft>
            </a:pPr>
            <a:r>
              <a:rPr lang="zh-CN" altLang="en-US" sz="2000" dirty="0">
                <a:solidFill>
                  <a:srgbClr val="383838"/>
                </a:solidFill>
                <a:latin typeface="黑体" panose="02010609060101010101" pitchFamily="49" charset="-122"/>
                <a:ea typeface="黑体" panose="02010609060101010101" pitchFamily="49" charset="-122"/>
              </a:rPr>
              <a:t>同时该芯片还支持在不丢失卫星信号下的全时段高精度轨迹记录和定位，用于修正自动导航和紧急定位。</a:t>
            </a:r>
          </a:p>
          <a:p>
            <a:pPr>
              <a:spcBef>
                <a:spcPts val="900"/>
              </a:spcBef>
              <a:spcAft>
                <a:spcPts val="900"/>
              </a:spcAft>
            </a:pPr>
            <a:endParaRPr lang="zh-CN" altLang="zh-CN" sz="2000" dirty="0">
              <a:solidFill>
                <a:srgbClr val="383838"/>
              </a:solidFill>
              <a:latin typeface="Noto Sans SC" pitchFamily="34" charset="0"/>
              <a:ea typeface="Noto Sans SC" pitchFamily="34" charset="-122"/>
            </a:endParaRPr>
          </a:p>
        </p:txBody>
      </p:sp>
      <p:pic>
        <p:nvPicPr>
          <p:cNvPr id="1028" name="Picture 4">
            <a:extLst>
              <a:ext uri="{FF2B5EF4-FFF2-40B4-BE49-F238E27FC236}">
                <a16:creationId xmlns:a16="http://schemas.microsoft.com/office/drawing/2014/main" id="{F385AED1-B762-0875-96BB-E98998D4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007" y="827314"/>
            <a:ext cx="2170770" cy="141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66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12800" y="910771"/>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1117600" y="1540329"/>
            <a:ext cx="7410450" cy="1714500"/>
          </a:xfrm>
          <a:prstGeom prst="rect">
            <a:avLst/>
          </a:prstGeom>
          <a:noFill/>
          <a:ln/>
        </p:spPr>
        <p:txBody>
          <a:bodyPr wrap="square" rtlCol="0" anchor="t"/>
          <a:lstStyle/>
          <a:p>
            <a:pPr marL="342900" indent="-342900" algn="l">
              <a:lnSpc>
                <a:spcPct val="150000"/>
              </a:lnSpc>
              <a:buSzPct val="100000"/>
              <a:buChar char="•"/>
            </a:pPr>
            <a:r>
              <a:rPr lang="en-US" sz="2000" b="1" dirty="0">
                <a:solidFill>
                  <a:srgbClr val="383838"/>
                </a:solidFill>
                <a:latin typeface="Noto Sans SC" pitchFamily="34" charset="0"/>
                <a:ea typeface="Noto Sans SC" pitchFamily="34" charset="-122"/>
                <a:cs typeface="Noto Sans SC" pitchFamily="34" charset="-120"/>
              </a:rPr>
              <a:t>视频处理方案</a:t>
            </a:r>
            <a:br>
              <a:rPr sz="2000" dirty="0"/>
            </a:br>
            <a:r>
              <a:rPr lang="en-US" sz="2000" dirty="0">
                <a:solidFill>
                  <a:srgbClr val="383838"/>
                </a:solidFill>
                <a:latin typeface="Noto Sans SC" pitchFamily="34" charset="0"/>
                <a:ea typeface="Noto Sans SC" pitchFamily="34" charset="-122"/>
                <a:cs typeface="Noto Sans SC" pitchFamily="34" charset="-120"/>
              </a:rPr>
              <a:t>视频的识别与判断</a:t>
            </a:r>
            <a:br>
              <a:rPr sz="2000" dirty="0"/>
            </a:br>
            <a:r>
              <a:rPr lang="en-US" sz="2000" dirty="0">
                <a:solidFill>
                  <a:srgbClr val="383838"/>
                </a:solidFill>
                <a:latin typeface="Noto Sans SC" pitchFamily="34" charset="0"/>
                <a:ea typeface="Noto Sans SC" pitchFamily="34" charset="-122"/>
                <a:cs typeface="Noto Sans SC" pitchFamily="34" charset="-120"/>
              </a:rPr>
              <a:t>这一部分的识别将会极其的复杂与繁琐，我们选择使用TensorFlow框架下来进行模型训练，并将前一步处理完成的图像交由AI模型来进行具体的决策和分析。</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679DD6B-B589-E10B-5403-E201E2BE1945}"/>
              </a:ext>
            </a:extLst>
          </p:cNvPr>
          <p:cNvSpPr txBox="1"/>
          <p:nvPr/>
        </p:nvSpPr>
        <p:spPr>
          <a:xfrm>
            <a:off x="853440" y="1259077"/>
            <a:ext cx="7344230" cy="3170099"/>
          </a:xfrm>
          <a:prstGeom prst="rect">
            <a:avLst/>
          </a:prstGeom>
          <a:noFill/>
        </p:spPr>
        <p:txBody>
          <a:bodyPr wrap="square" rtlCol="0">
            <a:spAutoFit/>
          </a:bodyPr>
          <a:lstStyle/>
          <a:p>
            <a:r>
              <a:rPr lang="en-US" altLang="zh-CN" sz="20000" dirty="0">
                <a:solidFill>
                  <a:schemeClr val="accent4">
                    <a:lumMod val="60000"/>
                    <a:lumOff val="40000"/>
                    <a:alpha val="40000"/>
                  </a:schemeClr>
                </a:solidFill>
                <a:latin typeface="Lucida Handwriting" panose="03010101010101010101" pitchFamily="66" charset="0"/>
              </a:rPr>
              <a:t>auto</a:t>
            </a:r>
            <a:endParaRPr lang="zh-CN" altLang="en-US" sz="20000" dirty="0">
              <a:solidFill>
                <a:schemeClr val="accent4">
                  <a:lumMod val="60000"/>
                  <a:lumOff val="40000"/>
                  <a:alpha val="40000"/>
                </a:schemeClr>
              </a:solidFill>
              <a:latin typeface="Lucida Handwriting" panose="03010101010101010101" pitchFamily="66" charset="0"/>
            </a:endParaRPr>
          </a:p>
        </p:txBody>
      </p:sp>
      <p:sp>
        <p:nvSpPr>
          <p:cNvPr id="2" name="Text 0"/>
          <p:cNvSpPr/>
          <p:nvPr/>
        </p:nvSpPr>
        <p:spPr>
          <a:xfrm>
            <a:off x="1110343" y="714324"/>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1535612" y="1567071"/>
            <a:ext cx="7715250" cy="27432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自动化方案</a:t>
            </a:r>
            <a:br>
              <a:rPr dirty="0"/>
            </a:br>
            <a:r>
              <a:rPr lang="en-US" sz="1536" dirty="0">
                <a:solidFill>
                  <a:srgbClr val="383838"/>
                </a:solidFill>
                <a:latin typeface="Noto Sans SC" pitchFamily="34" charset="0"/>
                <a:ea typeface="Noto Sans SC" pitchFamily="34" charset="-122"/>
                <a:cs typeface="Noto Sans SC" pitchFamily="34" charset="-120"/>
              </a:rPr>
              <a:t>我们在自动化过程中使用到的传感器有：</a:t>
            </a:r>
            <a:br>
              <a:rPr dirty="0"/>
            </a:br>
            <a:r>
              <a:rPr lang="en-US" sz="1536" dirty="0">
                <a:solidFill>
                  <a:srgbClr val="383838"/>
                </a:solidFill>
                <a:latin typeface="Noto Sans SC" pitchFamily="34" charset="0"/>
                <a:ea typeface="Noto Sans SC" pitchFamily="34" charset="-122"/>
                <a:cs typeface="Noto Sans SC" pitchFamily="34" charset="-120"/>
              </a:rPr>
              <a:t>•正前方的高清运动摄像头</a:t>
            </a:r>
            <a:br>
              <a:rPr dirty="0"/>
            </a:br>
            <a:r>
              <a:rPr lang="en-US" sz="1536" dirty="0">
                <a:solidFill>
                  <a:srgbClr val="383838"/>
                </a:solidFill>
                <a:latin typeface="Noto Sans SC" pitchFamily="34" charset="0"/>
                <a:ea typeface="Noto Sans SC" pitchFamily="34" charset="-122"/>
                <a:cs typeface="Noto Sans SC" pitchFamily="34" charset="-120"/>
              </a:rPr>
              <a:t>•四周的超声波传感器</a:t>
            </a:r>
            <a:br>
              <a:rPr dirty="0"/>
            </a:br>
            <a:r>
              <a:rPr lang="en-US" sz="1536" dirty="0">
                <a:solidFill>
                  <a:srgbClr val="383838"/>
                </a:solidFill>
                <a:latin typeface="Noto Sans SC" pitchFamily="34" charset="0"/>
                <a:ea typeface="Noto Sans SC" pitchFamily="34" charset="-122"/>
                <a:cs typeface="Noto Sans SC" pitchFamily="34" charset="-120"/>
              </a:rPr>
              <a:t>•位于顶部的一个激光雷达</a:t>
            </a:r>
            <a:br>
              <a:rPr dirty="0"/>
            </a:br>
            <a:r>
              <a:rPr lang="en-US" sz="1536" dirty="0">
                <a:solidFill>
                  <a:srgbClr val="383838"/>
                </a:solidFill>
                <a:latin typeface="Noto Sans SC" pitchFamily="34" charset="0"/>
                <a:ea typeface="Noto Sans SC" pitchFamily="34" charset="-122"/>
                <a:cs typeface="Noto Sans SC" pitchFamily="34" charset="-120"/>
              </a:rPr>
              <a:t>•内置于主控板上的陀螺仪</a:t>
            </a:r>
            <a:br>
              <a:rPr dirty="0"/>
            </a:br>
            <a:r>
              <a:rPr lang="en-US" sz="1536" dirty="0">
                <a:solidFill>
                  <a:srgbClr val="383838"/>
                </a:solidFill>
                <a:latin typeface="Noto Sans SC" pitchFamily="34" charset="0"/>
                <a:ea typeface="Noto Sans SC" pitchFamily="34" charset="-122"/>
                <a:cs typeface="Noto Sans SC" pitchFamily="34" charset="-120"/>
              </a:rPr>
              <a:t>•</a:t>
            </a:r>
            <a:r>
              <a:rPr lang="en-US" sz="1536" dirty="0" err="1">
                <a:solidFill>
                  <a:srgbClr val="383838"/>
                </a:solidFill>
                <a:latin typeface="Noto Sans SC" pitchFamily="34" charset="0"/>
                <a:ea typeface="Noto Sans SC" pitchFamily="34" charset="-122"/>
                <a:cs typeface="Noto Sans SC" pitchFamily="34" charset="-120"/>
              </a:rPr>
              <a:t>北斗定位系统</a:t>
            </a:r>
            <a:endParaRPr lang="en-US" sz="153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01</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en-US" sz="3200" b="1" dirty="0" err="1">
                <a:solidFill>
                  <a:srgbClr val="000000"/>
                </a:solidFill>
                <a:latin typeface="Noto Sans SC" pitchFamily="34" charset="0"/>
                <a:ea typeface="Noto Sans SC" pitchFamily="34" charset="-122"/>
                <a:cs typeface="Noto Sans SC" pitchFamily="34" charset="-120"/>
              </a:rPr>
              <a:t>项目类型</a:t>
            </a:r>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1113326" y="3052762"/>
            <a:ext cx="6917348" cy="27432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PID双环控制</a:t>
            </a:r>
            <a:br>
              <a:rPr dirty="0"/>
            </a:br>
            <a:r>
              <a:rPr lang="en-US" sz="1536" dirty="0">
                <a:solidFill>
                  <a:srgbClr val="383838"/>
                </a:solidFill>
                <a:latin typeface="Noto Sans SC" pitchFamily="34" charset="0"/>
                <a:ea typeface="Noto Sans SC" pitchFamily="34" charset="-122"/>
                <a:cs typeface="Noto Sans SC" pitchFamily="34" charset="-120"/>
              </a:rPr>
              <a:t>在辅助驾驶中，经常会出现系统将轮椅引导至某一位置或者提升到某一速度的情况，为了保证行驶的稳定性和准确性，我们希望在系统中添加双环的PID控制，通过对速度和目标距离的调整，实现智能轮椅的稳定行驶。</a:t>
            </a:r>
            <a:endParaRPr lang="en-US" sz="1536" dirty="0"/>
          </a:p>
        </p:txBody>
      </p:sp>
      <p:pic>
        <p:nvPicPr>
          <p:cNvPr id="4" name="Image 0" descr="https://bucket-mindshow.oss-cn-beijing.aliyuncs.com/file/6873849/20230905132526_qp1u.png"/>
          <p:cNvPicPr>
            <a:picLocks noChangeAspect="1"/>
          </p:cNvPicPr>
          <p:nvPr/>
        </p:nvPicPr>
        <p:blipFill>
          <a:blip r:embed="rId3"/>
          <a:stretch>
            <a:fillRect/>
          </a:stretch>
        </p:blipFill>
        <p:spPr>
          <a:xfrm>
            <a:off x="1600935" y="886027"/>
            <a:ext cx="5942130" cy="19582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0544" y="446608"/>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71525" y="1052512"/>
            <a:ext cx="3786188" cy="2743200"/>
          </a:xfrm>
          <a:prstGeom prst="rect">
            <a:avLst/>
          </a:prstGeom>
          <a:noFill/>
          <a:ln/>
        </p:spPr>
        <p:txBody>
          <a:bodyPr wrap="square" rtlCol="0" anchor="t"/>
          <a:lstStyle/>
          <a:p>
            <a:pPr marL="342900" indent="-342900" algn="l">
              <a:lnSpc>
                <a:spcPct val="150000"/>
              </a:lnSpc>
              <a:buSzPct val="100000"/>
              <a:buChar char="•"/>
            </a:pPr>
            <a:endParaRPr lang="en-US" sz="1536" dirty="0"/>
          </a:p>
        </p:txBody>
      </p:sp>
      <p:sp>
        <p:nvSpPr>
          <p:cNvPr id="5" name="Text 0">
            <a:extLst>
              <a:ext uri="{FF2B5EF4-FFF2-40B4-BE49-F238E27FC236}">
                <a16:creationId xmlns:a16="http://schemas.microsoft.com/office/drawing/2014/main" id="{6F830349-C2AB-3D3F-A691-20ED134C5F39}"/>
              </a:ext>
            </a:extLst>
          </p:cNvPr>
          <p:cNvSpPr/>
          <p:nvPr/>
        </p:nvSpPr>
        <p:spPr>
          <a:xfrm>
            <a:off x="1105353" y="1067477"/>
            <a:ext cx="7806690" cy="552450"/>
          </a:xfrm>
          <a:prstGeom prst="rect">
            <a:avLst/>
          </a:prstGeom>
          <a:noFill/>
          <a:ln/>
        </p:spPr>
        <p:txBody>
          <a:bodyPr wrap="square" rtlCol="0" anchor="ctr"/>
          <a:lstStyle/>
          <a:p>
            <a:pPr marL="0" indent="0" algn="l">
              <a:buNone/>
            </a:pPr>
            <a:r>
              <a:rPr lang="en-US" sz="2400" b="1" dirty="0">
                <a:solidFill>
                  <a:srgbClr val="000000"/>
                </a:solidFill>
                <a:latin typeface="Noto Sans SC" pitchFamily="34" charset="0"/>
                <a:ea typeface="Noto Sans SC" pitchFamily="34" charset="-122"/>
                <a:cs typeface="Noto Sans SC" pitchFamily="34" charset="-120"/>
              </a:rPr>
              <a:t>智能避障系统</a:t>
            </a:r>
            <a:endParaRPr lang="en-US" sz="2400" dirty="0"/>
          </a:p>
        </p:txBody>
      </p:sp>
      <p:sp>
        <p:nvSpPr>
          <p:cNvPr id="7" name="文本框 6">
            <a:extLst>
              <a:ext uri="{FF2B5EF4-FFF2-40B4-BE49-F238E27FC236}">
                <a16:creationId xmlns:a16="http://schemas.microsoft.com/office/drawing/2014/main" id="{518AFC64-5B02-8F9C-47EC-8E249F733476}"/>
              </a:ext>
            </a:extLst>
          </p:cNvPr>
          <p:cNvSpPr txBox="1"/>
          <p:nvPr/>
        </p:nvSpPr>
        <p:spPr>
          <a:xfrm>
            <a:off x="1105353" y="1726836"/>
            <a:ext cx="5513426" cy="2246769"/>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rgbClr val="383838"/>
                </a:solidFill>
                <a:latin typeface="楷体" panose="02010609060101010101" pitchFamily="49" charset="-122"/>
                <a:ea typeface="楷体" panose="02010609060101010101" pitchFamily="49" charset="-122"/>
                <a:cs typeface="Noto Sans SC" pitchFamily="34" charset="-120"/>
              </a:rPr>
              <a:t>双目定位</a:t>
            </a:r>
            <a:endParaRPr lang="en-US" altLang="zh-CN" sz="2000" dirty="0">
              <a:solidFill>
                <a:srgbClr val="383838"/>
              </a:solidFill>
              <a:latin typeface="楷体" panose="02010609060101010101" pitchFamily="49" charset="-122"/>
              <a:ea typeface="楷体" panose="02010609060101010101" pitchFamily="49" charset="-122"/>
              <a:cs typeface="Noto Sans SC" pitchFamily="34" charset="-120"/>
            </a:endParaRPr>
          </a:p>
          <a:p>
            <a:endParaRPr lang="en-US" altLang="zh-CN" sz="2000" dirty="0">
              <a:solidFill>
                <a:srgbClr val="383838"/>
              </a:solidFill>
              <a:latin typeface="楷体" panose="02010609060101010101" pitchFamily="49" charset="-122"/>
              <a:ea typeface="楷体" panose="02010609060101010101" pitchFamily="49" charset="-122"/>
              <a:cs typeface="Noto Sans SC" pitchFamily="34" charset="-120"/>
            </a:endParaRPr>
          </a:p>
          <a:p>
            <a:pPr marL="285750" indent="-285750">
              <a:buFont typeface="Arial" panose="020B0604020202020204" pitchFamily="34" charset="0"/>
              <a:buChar char="•"/>
            </a:pPr>
            <a:r>
              <a:rPr lang="en-US" altLang="zh-CN" sz="2000" dirty="0" err="1">
                <a:solidFill>
                  <a:srgbClr val="383838"/>
                </a:solidFill>
                <a:latin typeface="楷体" panose="02010609060101010101" pitchFamily="49" charset="-122"/>
                <a:ea typeface="楷体" panose="02010609060101010101" pitchFamily="49" charset="-122"/>
                <a:cs typeface="Noto Sans SC" pitchFamily="34" charset="-120"/>
              </a:rPr>
              <a:t>DEM避障</a:t>
            </a:r>
            <a:endParaRPr lang="en-US" altLang="zh-CN" sz="2000" dirty="0">
              <a:solidFill>
                <a:srgbClr val="383838"/>
              </a:solidFill>
              <a:latin typeface="楷体" panose="02010609060101010101" pitchFamily="49" charset="-122"/>
              <a:ea typeface="楷体" panose="02010609060101010101" pitchFamily="49" charset="-122"/>
              <a:cs typeface="Noto Sans SC" pitchFamily="34" charset="-120"/>
            </a:endParaRPr>
          </a:p>
          <a:p>
            <a:endParaRPr lang="zh-CN" altLang="en-US" sz="20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000" dirty="0">
                <a:solidFill>
                  <a:srgbClr val="383838"/>
                </a:solidFill>
                <a:latin typeface="楷体" panose="02010609060101010101" pitchFamily="49" charset="-122"/>
                <a:ea typeface="楷体" panose="02010609060101010101" pitchFamily="49" charset="-122"/>
                <a:cs typeface="Noto Sans SC" pitchFamily="34" charset="-120"/>
              </a:rPr>
              <a:t>基于马尔可夫决策过程（</a:t>
            </a:r>
            <a:r>
              <a:rPr lang="en-US" altLang="zh-CN" sz="2000" dirty="0">
                <a:solidFill>
                  <a:srgbClr val="383838"/>
                </a:solidFill>
                <a:latin typeface="楷体" panose="02010609060101010101" pitchFamily="49" charset="-122"/>
                <a:ea typeface="楷体" panose="02010609060101010101" pitchFamily="49" charset="-122"/>
                <a:cs typeface="Noto Sans SC" pitchFamily="34" charset="-120"/>
              </a:rPr>
              <a:t>MDP</a:t>
            </a:r>
            <a:r>
              <a:rPr lang="zh-CN" altLang="en-US" sz="2000" dirty="0">
                <a:solidFill>
                  <a:srgbClr val="383838"/>
                </a:solidFill>
                <a:latin typeface="楷体" panose="02010609060101010101" pitchFamily="49" charset="-122"/>
                <a:ea typeface="楷体" panose="02010609060101010101" pitchFamily="49" charset="-122"/>
                <a:cs typeface="Noto Sans SC" pitchFamily="34" charset="-120"/>
              </a:rPr>
              <a:t>）的</a:t>
            </a:r>
            <a:r>
              <a:rPr lang="en-US" altLang="zh-CN" sz="2000" dirty="0">
                <a:solidFill>
                  <a:srgbClr val="383838"/>
                </a:solidFill>
                <a:latin typeface="楷体" panose="02010609060101010101" pitchFamily="49" charset="-122"/>
                <a:ea typeface="楷体" panose="02010609060101010101" pitchFamily="49" charset="-122"/>
                <a:cs typeface="Noto Sans SC" pitchFamily="34" charset="-120"/>
              </a:rPr>
              <a:t>MOT</a:t>
            </a:r>
            <a:r>
              <a:rPr lang="zh-CN" altLang="en-US" sz="2000" dirty="0">
                <a:solidFill>
                  <a:srgbClr val="383838"/>
                </a:solidFill>
                <a:latin typeface="楷体" panose="02010609060101010101" pitchFamily="49" charset="-122"/>
                <a:ea typeface="楷体" panose="02010609060101010101" pitchFamily="49" charset="-122"/>
                <a:cs typeface="Noto Sans SC" pitchFamily="34" charset="-120"/>
              </a:rPr>
              <a:t>算法：</a:t>
            </a:r>
            <a:br>
              <a:rPr lang="zh-CN" altLang="en-US" sz="2000" dirty="0"/>
            </a:br>
            <a:r>
              <a:rPr lang="zh-CN" altLang="en-US" sz="2000" dirty="0">
                <a:solidFill>
                  <a:srgbClr val="383838"/>
                </a:solidFill>
                <a:latin typeface="Noto Sans SC" pitchFamily="34" charset="0"/>
                <a:ea typeface="Noto Sans SC" pitchFamily="34" charset="-122"/>
                <a:cs typeface="Noto Sans SC" pitchFamily="34" charset="-120"/>
              </a:rPr>
              <a:t> </a:t>
            </a:r>
            <a:endParaRPr lang="zh-CN" altLang="en-US" sz="2000" dirty="0"/>
          </a:p>
          <a:p>
            <a:endParaRPr lang="zh-CN" altLang="en-US" sz="2000" dirty="0"/>
          </a:p>
        </p:txBody>
      </p:sp>
    </p:spTree>
    <p:extLst>
      <p:ext uri="{BB962C8B-B14F-4D97-AF65-F5344CB8AC3E}">
        <p14:creationId xmlns:p14="http://schemas.microsoft.com/office/powerpoint/2010/main" val="1068359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0854"/>
            <a:ext cx="7806690" cy="552450"/>
          </a:xfrm>
          <a:prstGeom prst="rect">
            <a:avLst/>
          </a:prstGeom>
          <a:noFill/>
          <a:ln/>
        </p:spPr>
        <p:txBody>
          <a:bodyPr wrap="square" rtlCol="0" anchor="ctr"/>
          <a:lstStyle/>
          <a:p>
            <a:pPr marL="0" indent="0" algn="l">
              <a:buNone/>
            </a:pPr>
            <a:r>
              <a:rPr lang="en-US" sz="2400" b="1" dirty="0">
                <a:solidFill>
                  <a:srgbClr val="000000"/>
                </a:solidFill>
                <a:latin typeface="Noto Sans SC" pitchFamily="34" charset="0"/>
                <a:ea typeface="Noto Sans SC" pitchFamily="34" charset="-122"/>
                <a:cs typeface="Noto Sans SC" pitchFamily="34" charset="-120"/>
              </a:rPr>
              <a:t>智能避障系统</a:t>
            </a:r>
            <a:endParaRPr lang="en-US" sz="2400" dirty="0"/>
          </a:p>
        </p:txBody>
      </p:sp>
      <p:sp>
        <p:nvSpPr>
          <p:cNvPr id="3" name="Text 1"/>
          <p:cNvSpPr/>
          <p:nvPr/>
        </p:nvSpPr>
        <p:spPr>
          <a:xfrm>
            <a:off x="771525" y="921307"/>
            <a:ext cx="4197385" cy="3862388"/>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双目定位：</a:t>
            </a:r>
            <a:br>
              <a:rPr dirty="0"/>
            </a:br>
            <a:r>
              <a:rPr lang="en-US" dirty="0"/>
              <a:t>	</a:t>
            </a:r>
            <a:r>
              <a:rPr lang="en-US" sz="1536" dirty="0" err="1">
                <a:solidFill>
                  <a:srgbClr val="383838"/>
                </a:solidFill>
                <a:latin typeface="Noto Sans SC" pitchFamily="34" charset="0"/>
                <a:ea typeface="Noto Sans SC" pitchFamily="34" charset="-122"/>
                <a:cs typeface="Noto Sans SC" pitchFamily="34" charset="-120"/>
              </a:rPr>
              <a:t>运用了人眼估计距离的原理，即同一个物体在两个镜头画面中的坐标稍有不同，经过转换即可得到障碍物的距离</a:t>
            </a:r>
            <a:r>
              <a:rPr lang="zh-CN" altLang="en-US" sz="1536" dirty="0">
                <a:solidFill>
                  <a:srgbClr val="383838"/>
                </a:solidFill>
                <a:latin typeface="Noto Sans SC" pitchFamily="34" charset="0"/>
                <a:ea typeface="Noto Sans SC" pitchFamily="34" charset="-122"/>
                <a:cs typeface="Noto Sans SC" pitchFamily="34" charset="-120"/>
              </a:rPr>
              <a:t>。</a:t>
            </a:r>
            <a:br>
              <a:rPr dirty="0"/>
            </a:br>
            <a:r>
              <a:rPr lang="en-US" dirty="0"/>
              <a:t>	</a:t>
            </a:r>
            <a:r>
              <a:rPr lang="en-US" sz="1536" dirty="0">
                <a:solidFill>
                  <a:srgbClr val="383838"/>
                </a:solidFill>
                <a:latin typeface="Noto Sans SC" pitchFamily="34" charset="0"/>
                <a:ea typeface="Noto Sans SC" pitchFamily="34" charset="-122"/>
                <a:cs typeface="Noto Sans SC" pitchFamily="34" charset="-120"/>
              </a:rPr>
              <a:t>通过双目视觉方法可以获得障碍物的信息图像，在光照条件较差的环境下也能精准识别，准确度可以达到厘米级。相对于超声波和激光雷达来说，双目定位对于反射物的要求要低很多，也不会互相干扰，普适性更强。</a:t>
            </a:r>
            <a:endParaRPr lang="en-US" sz="1536" dirty="0"/>
          </a:p>
        </p:txBody>
      </p:sp>
      <p:sp>
        <p:nvSpPr>
          <p:cNvPr id="4" name="AutoShape 2">
            <a:extLst>
              <a:ext uri="{FF2B5EF4-FFF2-40B4-BE49-F238E27FC236}">
                <a16:creationId xmlns:a16="http://schemas.microsoft.com/office/drawing/2014/main" id="{675589FE-19F6-AA5F-D039-BFD88A83209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F1A3248F-8DB5-CE3D-1404-3A9D583DAE49}"/>
              </a:ext>
            </a:extLst>
          </p:cNvPr>
          <p:cNvPicPr>
            <a:picLocks noChangeAspect="1"/>
          </p:cNvPicPr>
          <p:nvPr/>
        </p:nvPicPr>
        <p:blipFill>
          <a:blip r:embed="rId3"/>
          <a:stretch>
            <a:fillRect/>
          </a:stretch>
        </p:blipFill>
        <p:spPr>
          <a:xfrm>
            <a:off x="5165126" y="1281154"/>
            <a:ext cx="3403564" cy="314269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65785" y="533626"/>
            <a:ext cx="7806690" cy="552450"/>
          </a:xfrm>
          <a:prstGeom prst="rect">
            <a:avLst/>
          </a:prstGeom>
          <a:noFill/>
          <a:ln/>
        </p:spPr>
        <p:txBody>
          <a:bodyPr wrap="square" rtlCol="0" anchor="ctr"/>
          <a:lstStyle/>
          <a:p>
            <a:pPr marL="0" indent="0" algn="l">
              <a:buNone/>
            </a:pPr>
            <a:r>
              <a:rPr lang="en-US" sz="2400" b="1" dirty="0">
                <a:solidFill>
                  <a:srgbClr val="000000"/>
                </a:solidFill>
                <a:latin typeface="Noto Sans SC" pitchFamily="34" charset="0"/>
                <a:ea typeface="Noto Sans SC" pitchFamily="34" charset="-122"/>
                <a:cs typeface="Noto Sans SC" pitchFamily="34" charset="-120"/>
              </a:rPr>
              <a:t>智能避障系统</a:t>
            </a:r>
            <a:endParaRPr lang="en-US" sz="2400" dirty="0"/>
          </a:p>
        </p:txBody>
      </p:sp>
      <p:sp>
        <p:nvSpPr>
          <p:cNvPr id="3" name="Text 1"/>
          <p:cNvSpPr/>
          <p:nvPr/>
        </p:nvSpPr>
        <p:spPr>
          <a:xfrm>
            <a:off x="785812" y="1580416"/>
            <a:ext cx="3786188" cy="24003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DEM避障：</a:t>
            </a:r>
            <a:br>
              <a:rPr dirty="0"/>
            </a:br>
            <a:r>
              <a:rPr lang="en-US" sz="1536" dirty="0">
                <a:solidFill>
                  <a:srgbClr val="383838"/>
                </a:solidFill>
                <a:latin typeface="Noto Sans SC" pitchFamily="34" charset="0"/>
                <a:ea typeface="Noto Sans SC" pitchFamily="34" charset="-122"/>
                <a:cs typeface="Noto Sans SC" pitchFamily="34" charset="-120"/>
              </a:rPr>
              <a:t> </a:t>
            </a:r>
            <a:br>
              <a:rPr dirty="0"/>
            </a:br>
            <a:r>
              <a:rPr lang="en-US" sz="1536" dirty="0">
                <a:solidFill>
                  <a:srgbClr val="383838"/>
                </a:solidFill>
                <a:latin typeface="Noto Sans SC" pitchFamily="34" charset="0"/>
                <a:ea typeface="Noto Sans SC" pitchFamily="34" charset="-122"/>
                <a:cs typeface="Noto Sans SC" pitchFamily="34" charset="-120"/>
              </a:rPr>
              <a:t>DEM是一种基于高度的网格表示法，可以较好地反映障碍物的高度、深度等信息，对于高度、深度较小的障碍物，可由系统选择降速通过。</a:t>
            </a:r>
            <a:endParaRPr lang="en-US" sz="1536" dirty="0"/>
          </a:p>
        </p:txBody>
      </p:sp>
      <p:pic>
        <p:nvPicPr>
          <p:cNvPr id="4" name="Image 0" descr="https://bucket-mindshow.oss-cn-beijing.aliyuncs.com/file/6873849/20230905132918_1v5n.png"/>
          <p:cNvPicPr>
            <a:picLocks noChangeAspect="1"/>
          </p:cNvPicPr>
          <p:nvPr/>
        </p:nvPicPr>
        <p:blipFill>
          <a:blip r:embed="rId3"/>
          <a:stretch>
            <a:fillRect/>
          </a:stretch>
        </p:blipFill>
        <p:spPr>
          <a:xfrm>
            <a:off x="4810488" y="2061883"/>
            <a:ext cx="3786188" cy="1628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12800" y="627743"/>
            <a:ext cx="7806690" cy="552450"/>
          </a:xfrm>
          <a:prstGeom prst="rect">
            <a:avLst/>
          </a:prstGeom>
          <a:noFill/>
          <a:ln/>
        </p:spPr>
        <p:txBody>
          <a:bodyPr wrap="square" rtlCol="0" anchor="ctr"/>
          <a:lstStyle/>
          <a:p>
            <a:pPr marL="0" indent="0" algn="l">
              <a:buNone/>
            </a:pPr>
            <a:r>
              <a:rPr lang="en-US" sz="2400" b="1" dirty="0">
                <a:solidFill>
                  <a:srgbClr val="000000"/>
                </a:solidFill>
                <a:latin typeface="Noto Sans SC" pitchFamily="34" charset="0"/>
                <a:ea typeface="Noto Sans SC" pitchFamily="34" charset="-122"/>
                <a:cs typeface="Noto Sans SC" pitchFamily="34" charset="-120"/>
              </a:rPr>
              <a:t>智能避障系统</a:t>
            </a:r>
            <a:endParaRPr lang="en-US" sz="2400" dirty="0"/>
          </a:p>
        </p:txBody>
      </p:sp>
      <p:sp>
        <p:nvSpPr>
          <p:cNvPr id="3" name="Text 1"/>
          <p:cNvSpPr/>
          <p:nvPr/>
        </p:nvSpPr>
        <p:spPr>
          <a:xfrm>
            <a:off x="762000" y="1705655"/>
            <a:ext cx="3786188" cy="3529013"/>
          </a:xfrm>
          <a:prstGeom prst="rect">
            <a:avLst/>
          </a:prstGeom>
          <a:noFill/>
          <a:ln/>
        </p:spPr>
        <p:txBody>
          <a:bodyPr wrap="square" rtlCol="0" anchor="t"/>
          <a:lstStyle/>
          <a:p>
            <a:pPr marL="342900" indent="-342900" algn="l">
              <a:lnSpc>
                <a:spcPct val="150000"/>
              </a:lnSpc>
              <a:buSzPct val="100000"/>
              <a:buChar char="•"/>
            </a:pPr>
            <a:r>
              <a:rPr lang="en-US" sz="1216" b="1" dirty="0">
                <a:solidFill>
                  <a:srgbClr val="383838"/>
                </a:solidFill>
                <a:latin typeface="Noto Sans SC" pitchFamily="34" charset="0"/>
                <a:ea typeface="Noto Sans SC" pitchFamily="34" charset="-122"/>
                <a:cs typeface="Noto Sans SC" pitchFamily="34" charset="-120"/>
              </a:rPr>
              <a:t>基于马尔可夫决策过程（MDP）的MOT算法：</a:t>
            </a:r>
            <a:br>
              <a:rPr dirty="0"/>
            </a:br>
            <a:r>
              <a:rPr lang="en-US" sz="1216" dirty="0">
                <a:solidFill>
                  <a:srgbClr val="383838"/>
                </a:solidFill>
                <a:latin typeface="Noto Sans SC" pitchFamily="34" charset="0"/>
                <a:ea typeface="Noto Sans SC" pitchFamily="34" charset="-122"/>
                <a:cs typeface="Noto Sans SC" pitchFamily="34" charset="-120"/>
              </a:rPr>
              <a:t> </a:t>
            </a:r>
            <a:br>
              <a:rPr dirty="0"/>
            </a:br>
            <a:r>
              <a:rPr lang="en-US" sz="1216" dirty="0">
                <a:solidFill>
                  <a:srgbClr val="383838"/>
                </a:solidFill>
                <a:latin typeface="Noto Sans SC" pitchFamily="34" charset="0"/>
                <a:ea typeface="Noto Sans SC" pitchFamily="34" charset="-122"/>
                <a:cs typeface="Noto Sans SC" pitchFamily="34" charset="-120"/>
              </a:rPr>
              <a:t>MDP基于一组交互对象，即智能体和环境进行构建，所具有的要素包括状态、动作、策略和奖励，基于MDP的算法在物体追踪评估中达到了业界领先水平，可以较好地检测并追踪移动的障碍物，帮助使用者避开与运动者发生的碰撞。</a:t>
            </a:r>
            <a:br>
              <a:rPr dirty="0"/>
            </a:br>
            <a:endParaRPr lang="en-US" sz="1216" dirty="0"/>
          </a:p>
        </p:txBody>
      </p:sp>
      <p:pic>
        <p:nvPicPr>
          <p:cNvPr id="4" name="Image 0" descr="https://bucket-mindshow.oss-cn-beijing.aliyuncs.com/file/6873849/20230905132956_appu.png"/>
          <p:cNvPicPr>
            <a:picLocks noChangeAspect="1"/>
          </p:cNvPicPr>
          <p:nvPr/>
        </p:nvPicPr>
        <p:blipFill>
          <a:blip r:embed="rId3"/>
          <a:stretch>
            <a:fillRect/>
          </a:stretch>
        </p:blipFill>
        <p:spPr>
          <a:xfrm>
            <a:off x="4782502" y="1705655"/>
            <a:ext cx="3786188" cy="2000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CD113B9-C333-B70C-AB35-7DD0FCEF985E}"/>
              </a:ext>
            </a:extLst>
          </p:cNvPr>
          <p:cNvSpPr txBox="1"/>
          <p:nvPr/>
        </p:nvSpPr>
        <p:spPr>
          <a:xfrm>
            <a:off x="1572414" y="2309983"/>
            <a:ext cx="6413345" cy="1200329"/>
          </a:xfrm>
          <a:prstGeom prst="rect">
            <a:avLst/>
          </a:prstGeom>
          <a:noFill/>
        </p:spPr>
        <p:txBody>
          <a:bodyPr wrap="square">
            <a:spAutoFit/>
          </a:bodyPr>
          <a:lstStyle/>
          <a:p>
            <a:r>
              <a:rPr lang="en-US" altLang="zh-CN" dirty="0">
                <a:solidFill>
                  <a:srgbClr val="383838"/>
                </a:solidFill>
                <a:latin typeface="Noto Sans SC" pitchFamily="34" charset="0"/>
                <a:ea typeface="Noto Sans SC" pitchFamily="34" charset="-122"/>
                <a:cs typeface="Noto Sans SC" pitchFamily="34" charset="-120"/>
              </a:rPr>
              <a:t>1.</a:t>
            </a:r>
            <a:r>
              <a:rPr lang="zh-CN" altLang="en-US" dirty="0">
                <a:solidFill>
                  <a:srgbClr val="383838"/>
                </a:solidFill>
                <a:latin typeface="Noto Sans SC" pitchFamily="34" charset="0"/>
                <a:ea typeface="Noto Sans SC" pitchFamily="34" charset="-122"/>
                <a:cs typeface="Noto Sans SC" pitchFamily="34" charset="-120"/>
              </a:rPr>
              <a:t>利用四周的超声波传感器，检测周围是否有高速移动物体。</a:t>
            </a:r>
            <a:endParaRPr lang="en-US" altLang="zh-CN" dirty="0">
              <a:solidFill>
                <a:srgbClr val="383838"/>
              </a:solidFill>
              <a:latin typeface="Noto Sans SC" pitchFamily="34" charset="0"/>
              <a:ea typeface="Noto Sans SC" pitchFamily="34" charset="-122"/>
              <a:cs typeface="Noto Sans SC" pitchFamily="34" charset="-120"/>
            </a:endParaRPr>
          </a:p>
          <a:p>
            <a:br>
              <a:rPr lang="zh-CN" altLang="en-US" dirty="0"/>
            </a:br>
            <a:r>
              <a:rPr lang="en-US" altLang="zh-CN" dirty="0">
                <a:solidFill>
                  <a:srgbClr val="383838"/>
                </a:solidFill>
                <a:latin typeface="Noto Sans SC" pitchFamily="34" charset="0"/>
                <a:ea typeface="Noto Sans SC" pitchFamily="34" charset="-122"/>
                <a:cs typeface="Noto Sans SC" pitchFamily="34" charset="-120"/>
              </a:rPr>
              <a:t>2.</a:t>
            </a:r>
            <a:r>
              <a:rPr lang="zh-CN" altLang="en-US" dirty="0">
                <a:solidFill>
                  <a:srgbClr val="383838"/>
                </a:solidFill>
                <a:latin typeface="Noto Sans SC" pitchFamily="34" charset="0"/>
                <a:ea typeface="Noto Sans SC" pitchFamily="34" charset="-122"/>
                <a:cs typeface="Noto Sans SC" pitchFamily="34" charset="-120"/>
              </a:rPr>
              <a:t>使用激光雷达构建全方位地图，并使用地图差分法判断剩余方向的风险。</a:t>
            </a:r>
            <a:endParaRPr lang="zh-CN" altLang="en-US" dirty="0"/>
          </a:p>
        </p:txBody>
      </p:sp>
      <p:sp>
        <p:nvSpPr>
          <p:cNvPr id="7" name="文本框 6">
            <a:extLst>
              <a:ext uri="{FF2B5EF4-FFF2-40B4-BE49-F238E27FC236}">
                <a16:creationId xmlns:a16="http://schemas.microsoft.com/office/drawing/2014/main" id="{146D6C80-E10B-4207-868D-7A6C61E5CA13}"/>
              </a:ext>
            </a:extLst>
          </p:cNvPr>
          <p:cNvSpPr txBox="1"/>
          <p:nvPr/>
        </p:nvSpPr>
        <p:spPr>
          <a:xfrm>
            <a:off x="525054" y="762311"/>
            <a:ext cx="5793014" cy="584775"/>
          </a:xfrm>
          <a:prstGeom prst="rect">
            <a:avLst/>
          </a:prstGeom>
          <a:noFill/>
        </p:spPr>
        <p:txBody>
          <a:bodyPr wrap="square" rtlCol="0">
            <a:spAutoFit/>
          </a:bodyPr>
          <a:lstStyle/>
          <a:p>
            <a:r>
              <a:rPr lang="en-US" altLang="zh-CN" sz="3200" b="1" dirty="0"/>
              <a:t>· </a:t>
            </a:r>
            <a:r>
              <a:rPr lang="zh-CN" altLang="en-US" sz="3200" b="1" dirty="0"/>
              <a:t>针对于非前方物体的避障方案</a:t>
            </a:r>
          </a:p>
        </p:txBody>
      </p:sp>
    </p:spTree>
    <p:extLst>
      <p:ext uri="{BB962C8B-B14F-4D97-AF65-F5344CB8AC3E}">
        <p14:creationId xmlns:p14="http://schemas.microsoft.com/office/powerpoint/2010/main" val="4143280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71525" y="1052512"/>
            <a:ext cx="7715250" cy="3429000"/>
          </a:xfrm>
          <a:prstGeom prst="rect">
            <a:avLst/>
          </a:prstGeom>
          <a:noFill/>
          <a:ln/>
        </p:spPr>
        <p:txBody>
          <a:bodyPr wrap="square" rtlCol="0" anchor="t"/>
          <a:lstStyle/>
          <a:p>
            <a:pPr algn="l">
              <a:lnSpc>
                <a:spcPct val="150000"/>
              </a:lnSpc>
              <a:buSzPct val="100000"/>
            </a:pPr>
            <a:r>
              <a:rPr lang="en-US" sz="2000" b="1" dirty="0" err="1">
                <a:solidFill>
                  <a:srgbClr val="383838"/>
                </a:solidFill>
                <a:latin typeface="Noto Sans SC" pitchFamily="34" charset="0"/>
                <a:ea typeface="Noto Sans SC" pitchFamily="34" charset="-122"/>
                <a:cs typeface="Noto Sans SC" pitchFamily="34" charset="-120"/>
              </a:rPr>
              <a:t>一键掉头或者退出狭窄道路</a:t>
            </a:r>
            <a:br>
              <a:rPr dirty="0"/>
            </a:br>
            <a:r>
              <a:rPr lang="en-US" sz="1536" dirty="0">
                <a:solidFill>
                  <a:srgbClr val="383838"/>
                </a:solidFill>
                <a:latin typeface="Noto Sans SC" pitchFamily="34" charset="0"/>
                <a:ea typeface="Noto Sans SC" pitchFamily="34" charset="-122"/>
                <a:cs typeface="Noto Sans SC" pitchFamily="34" charset="-120"/>
              </a:rPr>
              <a:t>在用户点击自动转弯以后由四周的超声波传感器检测周围环境是否满足掉头的条件（大于1.45平方米）</a:t>
            </a:r>
            <a:endParaRPr lang="en-US" sz="1536" dirty="0"/>
          </a:p>
          <a:p>
            <a:pPr marL="342900" indent="-342900" algn="l">
              <a:lnSpc>
                <a:spcPct val="150000"/>
              </a:lnSpc>
              <a:buSzPct val="100000"/>
              <a:buChar char="•"/>
            </a:pPr>
            <a:r>
              <a:rPr lang="en-US" sz="1536" b="1" dirty="0" err="1">
                <a:solidFill>
                  <a:srgbClr val="383838"/>
                </a:solidFill>
                <a:latin typeface="Noto Sans SC" pitchFamily="34" charset="0"/>
                <a:ea typeface="Noto Sans SC" pitchFamily="34" charset="-122"/>
                <a:cs typeface="Noto Sans SC" pitchFamily="34" charset="-120"/>
              </a:rPr>
              <a:t>如果满足则进行</a:t>
            </a:r>
            <a:r>
              <a:rPr lang="en-US" sz="1536" b="1" dirty="0">
                <a:solidFill>
                  <a:srgbClr val="383838"/>
                </a:solidFill>
                <a:latin typeface="Noto Sans SC" pitchFamily="34" charset="0"/>
                <a:ea typeface="Noto Sans SC" pitchFamily="34" charset="-122"/>
                <a:cs typeface="Noto Sans SC" pitchFamily="34" charset="-120"/>
              </a:rPr>
              <a:t>：</a:t>
            </a:r>
            <a:br>
              <a:rPr dirty="0"/>
            </a:br>
            <a:r>
              <a:rPr lang="en-US" sz="1536" dirty="0">
                <a:solidFill>
                  <a:srgbClr val="383838"/>
                </a:solidFill>
                <a:latin typeface="Noto Sans SC" pitchFamily="34" charset="0"/>
                <a:ea typeface="Noto Sans SC" pitchFamily="34" charset="-122"/>
                <a:cs typeface="Noto Sans SC" pitchFamily="34" charset="-120"/>
              </a:rPr>
              <a:t>1.全程进行外放提醒——“掉头请注意”。</a:t>
            </a:r>
            <a:br>
              <a:rPr dirty="0"/>
            </a:br>
            <a:r>
              <a:rPr lang="en-US" sz="1536" dirty="0">
                <a:solidFill>
                  <a:srgbClr val="383838"/>
                </a:solidFill>
                <a:latin typeface="Noto Sans SC" pitchFamily="34" charset="0"/>
                <a:ea typeface="Noto Sans SC" pitchFamily="34" charset="-122"/>
                <a:cs typeface="Noto Sans SC" pitchFamily="34" charset="-120"/>
              </a:rPr>
              <a:t>2.启动激光雷达，对周围环境进行扫描和分析，完成基础地图构建。</a:t>
            </a:r>
            <a:br>
              <a:rPr dirty="0"/>
            </a:br>
            <a:r>
              <a:rPr lang="en-US" sz="1536" dirty="0">
                <a:solidFill>
                  <a:srgbClr val="383838"/>
                </a:solidFill>
                <a:latin typeface="Noto Sans SC" pitchFamily="34" charset="0"/>
                <a:ea typeface="Noto Sans SC" pitchFamily="34" charset="-122"/>
                <a:cs typeface="Noto Sans SC" pitchFamily="34" charset="-120"/>
              </a:rPr>
              <a:t>3.由主控板控制四轮差速运动进行实际运动。</a:t>
            </a:r>
            <a:br>
              <a:rPr dirty="0"/>
            </a:br>
            <a:r>
              <a:rPr lang="en-US" sz="1536" dirty="0">
                <a:solidFill>
                  <a:srgbClr val="383838"/>
                </a:solidFill>
                <a:latin typeface="Noto Sans SC" pitchFamily="34" charset="0"/>
                <a:ea typeface="Noto Sans SC" pitchFamily="34" charset="-122"/>
                <a:cs typeface="Noto Sans SC" pitchFamily="34" charset="-120"/>
              </a:rPr>
              <a:t>4.再由前置摄像头判断完成掉头再次进入直道以后，停止外放提醒。</a:t>
            </a:r>
            <a:endParaRPr lang="en-US" sz="1536"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3" name="Text 1"/>
          <p:cNvSpPr/>
          <p:nvPr/>
        </p:nvSpPr>
        <p:spPr>
          <a:xfrm>
            <a:off x="860302" y="959297"/>
            <a:ext cx="7715250" cy="2743200"/>
          </a:xfrm>
          <a:prstGeom prst="rect">
            <a:avLst/>
          </a:prstGeom>
          <a:noFill/>
          <a:ln/>
        </p:spPr>
        <p:txBody>
          <a:bodyPr wrap="square" rtlCol="0" anchor="t"/>
          <a:lstStyle/>
          <a:p>
            <a:pPr marL="342900" indent="-342900" algn="l">
              <a:lnSpc>
                <a:spcPct val="150000"/>
              </a:lnSpc>
              <a:buSzPct val="100000"/>
              <a:buChar char="•"/>
            </a:pPr>
            <a:r>
              <a:rPr lang="en-US" b="1" dirty="0" err="1">
                <a:solidFill>
                  <a:srgbClr val="383838"/>
                </a:solidFill>
                <a:latin typeface="Noto Sans SC" pitchFamily="34" charset="0"/>
                <a:ea typeface="Noto Sans SC" pitchFamily="34" charset="-122"/>
                <a:cs typeface="Noto Sans SC" pitchFamily="34" charset="-120"/>
              </a:rPr>
              <a:t>如果不满足转弯条件</a:t>
            </a:r>
            <a:r>
              <a:rPr lang="en-US" sz="1536" b="1" dirty="0">
                <a:solidFill>
                  <a:srgbClr val="383838"/>
                </a:solidFill>
                <a:latin typeface="Noto Sans SC" pitchFamily="34" charset="0"/>
                <a:ea typeface="Noto Sans SC" pitchFamily="34" charset="-122"/>
                <a:cs typeface="Noto Sans SC" pitchFamily="34" charset="-120"/>
              </a:rPr>
              <a:t>：</a:t>
            </a:r>
          </a:p>
          <a:p>
            <a:pPr algn="l">
              <a:lnSpc>
                <a:spcPct val="150000"/>
              </a:lnSpc>
              <a:buSzPct val="100000"/>
            </a:pPr>
            <a:r>
              <a:rPr lang="en-US" sz="1536" dirty="0">
                <a:solidFill>
                  <a:srgbClr val="383838"/>
                </a:solidFill>
                <a:latin typeface="Noto Sans SC" pitchFamily="34" charset="0"/>
                <a:ea typeface="Noto Sans SC" pitchFamily="34" charset="-122"/>
                <a:cs typeface="Noto Sans SC" pitchFamily="34" charset="-120"/>
              </a:rPr>
              <a:t>1.语言播报提醒用户“不满足掉头条件，进入倒车模式”。</a:t>
            </a:r>
            <a:br>
              <a:rPr dirty="0"/>
            </a:br>
            <a:r>
              <a:rPr lang="en-US" sz="1536" dirty="0">
                <a:solidFill>
                  <a:srgbClr val="383838"/>
                </a:solidFill>
                <a:latin typeface="Noto Sans SC" pitchFamily="34" charset="0"/>
                <a:ea typeface="Noto Sans SC" pitchFamily="34" charset="-122"/>
                <a:cs typeface="Noto Sans SC" pitchFamily="34" charset="-120"/>
              </a:rPr>
              <a:t>2.全程进行外放提醒——“倒车请注意”。</a:t>
            </a:r>
            <a:br>
              <a:rPr dirty="0"/>
            </a:br>
            <a:r>
              <a:rPr lang="en-US" sz="1536" dirty="0">
                <a:solidFill>
                  <a:srgbClr val="383838"/>
                </a:solidFill>
                <a:latin typeface="Noto Sans SC" pitchFamily="34" charset="0"/>
                <a:ea typeface="Noto Sans SC" pitchFamily="34" charset="-122"/>
                <a:cs typeface="Noto Sans SC" pitchFamily="34" charset="-120"/>
              </a:rPr>
              <a:t>3.发送命令给主控板，使主控板进行后退的电机控制。</a:t>
            </a:r>
            <a:br>
              <a:rPr dirty="0"/>
            </a:br>
            <a:r>
              <a:rPr lang="en-US" sz="1536" dirty="0">
                <a:solidFill>
                  <a:srgbClr val="383838"/>
                </a:solidFill>
                <a:latin typeface="Noto Sans SC" pitchFamily="34" charset="0"/>
                <a:ea typeface="Noto Sans SC" pitchFamily="34" charset="-122"/>
                <a:cs typeface="Noto Sans SC" pitchFamily="34" charset="-120"/>
              </a:rPr>
              <a:t>4.在后退过程中读取智能避障系统存储的道路信息进行基本的避障处理。</a:t>
            </a:r>
            <a:br>
              <a:rPr dirty="0"/>
            </a:br>
            <a:r>
              <a:rPr lang="en-US" sz="1536" dirty="0">
                <a:solidFill>
                  <a:srgbClr val="383838"/>
                </a:solidFill>
                <a:latin typeface="Noto Sans SC" pitchFamily="34" charset="0"/>
                <a:ea typeface="Noto Sans SC" pitchFamily="34" charset="-122"/>
                <a:cs typeface="Noto Sans SC" pitchFamily="34" charset="-120"/>
              </a:rPr>
              <a:t>5.在后退过程中通过后置的超声波传感器判断后方是否安全。</a:t>
            </a:r>
            <a:br>
              <a:rPr dirty="0"/>
            </a:br>
            <a:r>
              <a:rPr lang="en-US" sz="1536" dirty="0">
                <a:solidFill>
                  <a:srgbClr val="383838"/>
                </a:solidFill>
                <a:latin typeface="Noto Sans SC" pitchFamily="34" charset="0"/>
                <a:ea typeface="Noto Sans SC" pitchFamily="34" charset="-122"/>
                <a:cs typeface="Noto Sans SC" pitchFamily="34" charset="-120"/>
              </a:rPr>
              <a:t>6.同时使用四周的超声波传感器检测周围环境是否满足掉头的条件（大于1.45平方米），  若后续满足则进行1中步骤。</a:t>
            </a:r>
            <a:endParaRPr lang="en-US" sz="1536"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71525" y="1052512"/>
            <a:ext cx="7715250" cy="34290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室内路径规划</a:t>
            </a:r>
            <a:br/>
            <a:r>
              <a:rPr lang="en-US" sz="1536" dirty="0">
                <a:solidFill>
                  <a:srgbClr val="383838"/>
                </a:solidFill>
                <a:latin typeface="Noto Sans SC" pitchFamily="34" charset="0"/>
                <a:ea typeface="Noto Sans SC" pitchFamily="34" charset="-122"/>
                <a:cs typeface="Noto Sans SC" pitchFamily="34" charset="-120"/>
              </a:rPr>
              <a:t>用户可以在家，通过手机app或者相关可穿戴设备，一键式将轮椅本体驾驶到用户所在处。</a:t>
            </a:r>
            <a:br/>
            <a:r>
              <a:rPr lang="en-US" sz="1536" dirty="0">
                <a:solidFill>
                  <a:srgbClr val="383838"/>
                </a:solidFill>
                <a:latin typeface="Noto Sans SC" pitchFamily="34" charset="0"/>
                <a:ea typeface="Noto Sans SC" pitchFamily="34" charset="-122"/>
                <a:cs typeface="Noto Sans SC" pitchFamily="34" charset="-120"/>
              </a:rPr>
              <a:t>1.通过内置的星闪模块接收服务器信息。</a:t>
            </a:r>
            <a:br/>
            <a:r>
              <a:rPr lang="en-US" sz="1536" dirty="0">
                <a:solidFill>
                  <a:srgbClr val="383838"/>
                </a:solidFill>
                <a:latin typeface="Noto Sans SC" pitchFamily="34" charset="0"/>
                <a:ea typeface="Noto Sans SC" pitchFamily="34" charset="-122"/>
                <a:cs typeface="Noto Sans SC" pitchFamily="34" charset="-120"/>
              </a:rPr>
              <a:t>2.通过激光雷达和四周的激光传感器对用户家中进行建图并保存。</a:t>
            </a:r>
            <a:br/>
            <a:r>
              <a:rPr lang="en-US" sz="1536" dirty="0">
                <a:solidFill>
                  <a:srgbClr val="383838"/>
                </a:solidFill>
                <a:latin typeface="Noto Sans SC" pitchFamily="34" charset="0"/>
                <a:ea typeface="Noto Sans SC" pitchFamily="34" charset="-122"/>
                <a:cs typeface="Noto Sans SC" pitchFamily="34" charset="-120"/>
              </a:rPr>
              <a:t>3.通过内置的星闪模块确定本机和用户位置，通过地图与位置信息放入决策AI模型进行路线设计。</a:t>
            </a:r>
            <a:br/>
            <a:r>
              <a:rPr lang="en-US" sz="1536" dirty="0">
                <a:solidFill>
                  <a:srgbClr val="383838"/>
                </a:solidFill>
                <a:latin typeface="Noto Sans SC" pitchFamily="34" charset="0"/>
                <a:ea typeface="Noto Sans SC" pitchFamily="34" charset="-122"/>
                <a:cs typeface="Noto Sans SC" pitchFamily="34" charset="-120"/>
              </a:rPr>
              <a:t>4.将路线规划数据导入主控板，由主控板控制四轮差速运动进行实际运动。</a:t>
            </a:r>
            <a:br/>
            <a:r>
              <a:rPr lang="en-US" sz="1536" dirty="0">
                <a:solidFill>
                  <a:srgbClr val="383838"/>
                </a:solidFill>
                <a:latin typeface="Noto Sans SC" pitchFamily="34" charset="0"/>
                <a:ea typeface="Noto Sans SC" pitchFamily="34" charset="-122"/>
                <a:cs typeface="Noto Sans SC" pitchFamily="34" charset="-120"/>
              </a:rPr>
              <a:t>5.到达后提示用户上车。</a:t>
            </a:r>
            <a:endParaRPr lang="en-US" sz="1536"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668655" y="823687"/>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14375" y="1709964"/>
            <a:ext cx="7715250" cy="20574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智能导航系统</a:t>
            </a:r>
            <a:br>
              <a:rPr dirty="0"/>
            </a:br>
            <a:r>
              <a:rPr lang="en-US" sz="1536" dirty="0">
                <a:solidFill>
                  <a:srgbClr val="383838"/>
                </a:solidFill>
                <a:latin typeface="Noto Sans SC" pitchFamily="34" charset="0"/>
                <a:ea typeface="Noto Sans SC" pitchFamily="34" charset="-122"/>
                <a:cs typeface="Noto Sans SC" pitchFamily="34" charset="-120"/>
              </a:rPr>
              <a:t>•结合线上已有的地图数据与自身的北斗定位系统，与导航厂家合作进行道路规划与智能导航。</a:t>
            </a:r>
            <a:br>
              <a:rPr dirty="0"/>
            </a:br>
            <a:r>
              <a:rPr lang="en-US" sz="1536" dirty="0">
                <a:solidFill>
                  <a:srgbClr val="383838"/>
                </a:solidFill>
                <a:latin typeface="Noto Sans SC" pitchFamily="34" charset="0"/>
                <a:ea typeface="Noto Sans SC" pitchFamily="34" charset="-122"/>
                <a:cs typeface="Noto Sans SC" pitchFamily="34" charset="-120"/>
              </a:rPr>
              <a:t>•在实时的运动过程中进行播报。（“转弯”，“直行”，“变向”）</a:t>
            </a:r>
            <a:br>
              <a:rPr dirty="0"/>
            </a:br>
            <a:r>
              <a:rPr lang="en-US" sz="1536" dirty="0">
                <a:solidFill>
                  <a:srgbClr val="383838"/>
                </a:solidFill>
                <a:latin typeface="Noto Sans SC" pitchFamily="34" charset="0"/>
                <a:ea typeface="Noto Sans SC" pitchFamily="34" charset="-122"/>
                <a:cs typeface="Noto Sans SC" pitchFamily="34" charset="-120"/>
              </a:rPr>
              <a:t>•利用5G模块，直接调取各大地图导航厂家API，实现精准的导航。</a:t>
            </a:r>
            <a:br>
              <a:rPr dirty="0"/>
            </a:br>
            <a:r>
              <a:rPr lang="en-US" sz="1536" dirty="0">
                <a:solidFill>
                  <a:srgbClr val="383838"/>
                </a:solidFill>
                <a:latin typeface="Noto Sans SC" pitchFamily="34" charset="0"/>
                <a:ea typeface="Noto Sans SC" pitchFamily="34" charset="-122"/>
                <a:cs typeface="Noto Sans SC" pitchFamily="34" charset="-120"/>
              </a:rPr>
              <a:t>•未来方向：自动驾驶。</a:t>
            </a:r>
            <a:endParaRPr lang="en-US" sz="153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项目类型</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525" y="898465"/>
            <a:ext cx="7715250" cy="3641845"/>
          </a:xfrm>
          <a:prstGeom prst="rect">
            <a:avLst/>
          </a:prstGeom>
        </p:spPr>
      </p:pic>
      <p:sp>
        <p:nvSpPr>
          <p:cNvPr id="4" name="Text 1"/>
          <p:cNvSpPr/>
          <p:nvPr/>
        </p:nvSpPr>
        <p:spPr>
          <a:xfrm>
            <a:off x="1083212" y="1329982"/>
            <a:ext cx="3488787" cy="2778810"/>
          </a:xfrm>
          <a:prstGeom prst="rect">
            <a:avLst/>
          </a:prstGeom>
          <a:noFill/>
          <a:ln/>
        </p:spPr>
        <p:txBody>
          <a:bodyPr wrap="square" rtlCol="0" anchor="t"/>
          <a:lstStyle/>
          <a:p>
            <a:pPr marL="0" indent="0" algn="l">
              <a:lnSpc>
                <a:spcPct val="150000"/>
              </a:lnSpc>
              <a:buNone/>
            </a:pPr>
            <a:r>
              <a:rPr lang="en-US" sz="1600" dirty="0">
                <a:solidFill>
                  <a:srgbClr val="383838"/>
                </a:solidFill>
                <a:latin typeface="方正姚体" panose="02010601030101010101" pitchFamily="2" charset="-122"/>
                <a:ea typeface="方正姚体" panose="02010601030101010101" pitchFamily="2" charset="-122"/>
                <a:cs typeface="Noto Sans SC" pitchFamily="34" charset="-120"/>
              </a:rPr>
              <a:t>本项目将打造一款四轮电机驱动的智能代步车，专注于为老年人提供安全、便捷的出行体验。通过结合现代科技手段和创新思维，我们将对现有的代步车进行升级和改进，增加安全辅助驾驶系统，提高老年人的行车安全性和自助性。</a:t>
            </a:r>
            <a:endParaRPr lang="en-US" sz="1600" dirty="0">
              <a:latin typeface="方正姚体" panose="02010601030101010101" pitchFamily="2" charset="-122"/>
              <a:ea typeface="方正姚体" panose="02010601030101010101" pitchFamily="2" charset="-122"/>
            </a:endParaRPr>
          </a:p>
        </p:txBody>
      </p:sp>
      <p:pic>
        <p:nvPicPr>
          <p:cNvPr id="5" name="Image 1" descr="https://bucket-mindshow.oss-cn-beijing.aliyuncs.com/video/20230904/20230904201106_qnlu.jpg?x-oss-process=style/img"/>
          <p:cNvPicPr>
            <a:picLocks noChangeAspect="1"/>
          </p:cNvPicPr>
          <p:nvPr/>
        </p:nvPicPr>
        <p:blipFill>
          <a:blip r:embed="rId5"/>
          <a:srcRect t="1524" b="1524"/>
          <a:stretch/>
        </p:blipFill>
        <p:spPr>
          <a:xfrm>
            <a:off x="4730435" y="898465"/>
            <a:ext cx="3756340" cy="3641845"/>
          </a:xfrm>
          <a:prstGeom prst="rect">
            <a:avLst/>
          </a:prstGeom>
        </p:spPr>
      </p:pic>
      <p:pic>
        <p:nvPicPr>
          <p:cNvPr id="6" name="Image 0" descr="preencoded.png">
            <a:extLst>
              <a:ext uri="{FF2B5EF4-FFF2-40B4-BE49-F238E27FC236}">
                <a16:creationId xmlns:a16="http://schemas.microsoft.com/office/drawing/2014/main" id="{F64D9F10-2FDD-D44D-E454-003C33617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93592" y="898464"/>
            <a:ext cx="7715250" cy="3641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668655" y="821192"/>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853440" y="1988683"/>
            <a:ext cx="7715250" cy="2057400"/>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自动化转弯</a:t>
            </a:r>
            <a:br>
              <a:rPr dirty="0"/>
            </a:br>
            <a:r>
              <a:rPr lang="en-US" sz="1536" dirty="0">
                <a:solidFill>
                  <a:srgbClr val="383838"/>
                </a:solidFill>
                <a:latin typeface="Noto Sans SC" pitchFamily="34" charset="0"/>
                <a:ea typeface="Noto Sans SC" pitchFamily="34" charset="-122"/>
                <a:cs typeface="Noto Sans SC" pitchFamily="34" charset="-120"/>
              </a:rPr>
              <a:t>1.通过前置的高清运动摄像头对于前方道路是否为弯道进行判断。使用CNN模型进行弯道拟合，确认转弯路线，如果通过手柄检测到用户有转向意愿，则引导用户实现精准转弯。</a:t>
            </a:r>
            <a:br>
              <a:rPr dirty="0"/>
            </a:br>
            <a:r>
              <a:rPr lang="en-US" sz="1536" dirty="0">
                <a:solidFill>
                  <a:srgbClr val="383838"/>
                </a:solidFill>
                <a:latin typeface="Noto Sans SC" pitchFamily="34" charset="0"/>
                <a:ea typeface="Noto Sans SC" pitchFamily="34" charset="-122"/>
                <a:cs typeface="Noto Sans SC" pitchFamily="34" charset="-120"/>
              </a:rPr>
              <a:t>2.在检测到道路重新恢复为直道以后纠正各电机转速，使整个系统正常执行。</a:t>
            </a:r>
            <a:endParaRPr lang="en-US" sz="153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A40A0F-4888-DD3B-E96E-B17AD04A556F}"/>
              </a:ext>
            </a:extLst>
          </p:cNvPr>
          <p:cNvSpPr txBox="1"/>
          <p:nvPr/>
        </p:nvSpPr>
        <p:spPr>
          <a:xfrm>
            <a:off x="1219200" y="1297305"/>
            <a:ext cx="7264400" cy="3170099"/>
          </a:xfrm>
          <a:prstGeom prst="rect">
            <a:avLst/>
          </a:prstGeom>
          <a:noFill/>
        </p:spPr>
        <p:txBody>
          <a:bodyPr wrap="square" rtlCol="0">
            <a:spAutoFit/>
          </a:bodyPr>
          <a:lstStyle/>
          <a:p>
            <a:r>
              <a:rPr lang="en-US" altLang="zh-CN" sz="20000" dirty="0">
                <a:solidFill>
                  <a:schemeClr val="accent4">
                    <a:lumMod val="40000"/>
                    <a:lumOff val="60000"/>
                    <a:alpha val="40000"/>
                  </a:schemeClr>
                </a:solidFill>
                <a:latin typeface="Arial Black" panose="020B0A04020102020204" pitchFamily="34" charset="0"/>
              </a:rPr>
              <a:t>AIOT</a:t>
            </a:r>
          </a:p>
        </p:txBody>
      </p:sp>
      <p:sp>
        <p:nvSpPr>
          <p:cNvPr id="2" name="Text 0"/>
          <p:cNvSpPr/>
          <p:nvPr/>
        </p:nvSpPr>
        <p:spPr>
          <a:xfrm>
            <a:off x="762000" y="35052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14375" y="1457325"/>
            <a:ext cx="7715250" cy="3457575"/>
          </a:xfrm>
          <a:prstGeom prst="rect">
            <a:avLst/>
          </a:prstGeom>
          <a:noFill/>
          <a:ln/>
        </p:spPr>
        <p:txBody>
          <a:bodyPr wrap="square" rtlCol="0" anchor="t"/>
          <a:lstStyle/>
          <a:p>
            <a:pPr marL="304800" marR="304800">
              <a:spcBef>
                <a:spcPts val="500"/>
              </a:spcBef>
              <a:spcAft>
                <a:spcPts val="500"/>
              </a:spcAft>
            </a:pPr>
            <a:r>
              <a:rPr lang="en-US" altLang="zh-CN" sz="1800" b="1" dirty="0" err="1">
                <a:effectLst/>
                <a:latin typeface="宋体" panose="02010600030101010101" pitchFamily="2" charset="-122"/>
                <a:ea typeface="宋体" panose="02010600030101010101" pitchFamily="2" charset="-122"/>
                <a:cs typeface="Times New Roman" panose="02020603050405020304" pitchFamily="18" charset="0"/>
              </a:rPr>
              <a:t>智慧物联网（</a:t>
            </a:r>
            <a:r>
              <a:rPr lang="en-US" altLang="zh-CN" sz="1800" b="1" dirty="0" err="1">
                <a:effectLst/>
                <a:latin typeface="Cambria" panose="02040503050406030204" pitchFamily="18" charset="0"/>
                <a:ea typeface="宋体" panose="02010600030101010101" pitchFamily="2" charset="-122"/>
                <a:cs typeface="Times New Roman" panose="02020603050405020304" pitchFamily="18" charset="0"/>
              </a:rPr>
              <a:t>AIoT</a:t>
            </a:r>
            <a:r>
              <a:rPr lang="en-US" altLang="zh-CN" sz="1800" b="1" dirty="0">
                <a:effectLst/>
                <a:latin typeface="宋体" panose="02010600030101010101" pitchFamily="2" charset="-122"/>
                <a:ea typeface="宋体" panose="02010600030101010101" pitchFamily="2" charset="-122"/>
                <a:cs typeface="Times New Roman" panose="02020603050405020304" pitchFamily="18" charset="0"/>
              </a:rPr>
              <a:t>）</a:t>
            </a:r>
          </a:p>
          <a:p>
            <a:pPr marL="304800" marR="304800">
              <a:spcBef>
                <a:spcPts val="500"/>
              </a:spcBef>
              <a:spcAft>
                <a:spcPts val="5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智慧物联网（</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AIoT</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）为物联网与人工</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智能</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的结合，以实现更高效率的物联网运作，改善人机交流、增强数据管理和分析。人工</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智能</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可用于将物联网数据转化为有用的资讯，以改善决策流程，从而为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物联网资料即服务</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IoT Data as a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Service</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IoTDaaS</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）的模式奠定基础</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p>
          <a:p>
            <a:pPr marL="304800" marR="304800">
              <a:spcBef>
                <a:spcPts val="500"/>
              </a:spcBef>
              <a:spcAft>
                <a:spcPts val="500"/>
              </a:spcAft>
            </a:pPr>
            <a:r>
              <a:rPr lang="en-US" altLang="zh-CN" b="0" i="0" dirty="0" err="1">
                <a:solidFill>
                  <a:srgbClr val="333333"/>
                </a:solidFill>
                <a:effectLst/>
                <a:latin typeface="Helvetica Neue"/>
              </a:rPr>
              <a:t>AIoT</a:t>
            </a:r>
            <a:r>
              <a:rPr lang="zh-CN" altLang="en-US" b="0" i="0" dirty="0">
                <a:solidFill>
                  <a:srgbClr val="333333"/>
                </a:solidFill>
                <a:effectLst/>
                <a:latin typeface="Helvetica Neue"/>
              </a:rPr>
              <a:t>不仅是</a:t>
            </a:r>
            <a:r>
              <a:rPr lang="zh-CN" altLang="en-US" dirty="0">
                <a:latin typeface="宋体" panose="02010600030101010101" pitchFamily="2" charset="-122"/>
                <a:ea typeface="宋体" panose="02010600030101010101" pitchFamily="2" charset="-122"/>
                <a:cs typeface="Times New Roman" panose="02020603050405020304" pitchFamily="18" charset="0"/>
              </a:rPr>
              <a:t>实现设备和场景间的互联互通，还要实现物</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物、人</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物、物</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人、人</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物</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服务之间的连接和数据的互通，以及人工智能技术对物联网的</a:t>
            </a:r>
            <a:r>
              <a:rPr lang="zh-CN" altLang="en-US" dirty="0">
                <a:latin typeface="宋体" panose="02010600030101010101" pitchFamily="2" charset="-122"/>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赋能</a:t>
            </a:r>
            <a:r>
              <a:rPr lang="zh-CN" altLang="en-US" dirty="0">
                <a:latin typeface="宋体" panose="02010600030101010101" pitchFamily="2" charset="-122"/>
                <a:ea typeface="宋体" panose="02010600030101010101" pitchFamily="2" charset="-122"/>
                <a:cs typeface="Times New Roman" panose="02020603050405020304" pitchFamily="18" charset="0"/>
              </a:rPr>
              <a:t>进而实现万物之间的相互融合。使得用户获得更加个性化的更好的使用体验、更好的操作感受。</a:t>
            </a:r>
            <a:endParaRPr lang="zh-CN" altLang="zh-CN"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3" name="Text 1"/>
          <p:cNvSpPr/>
          <p:nvPr/>
        </p:nvSpPr>
        <p:spPr>
          <a:xfrm>
            <a:off x="762000" y="919022"/>
            <a:ext cx="7715250" cy="3457575"/>
          </a:xfrm>
          <a:prstGeom prst="rect">
            <a:avLst/>
          </a:prstGeom>
          <a:noFill/>
          <a:ln/>
        </p:spPr>
        <p:txBody>
          <a:bodyPr wrap="square" rtlCol="0" anchor="t"/>
          <a:lstStyle/>
          <a:p>
            <a:pPr marL="342900" indent="-342900" algn="l">
              <a:lnSpc>
                <a:spcPct val="150000"/>
              </a:lnSpc>
              <a:buSzPct val="100000"/>
              <a:buChar char="•"/>
            </a:pPr>
            <a:r>
              <a:rPr lang="en-US" sz="1408" b="1" dirty="0">
                <a:solidFill>
                  <a:srgbClr val="383838"/>
                </a:solidFill>
                <a:latin typeface="Noto Sans SC" pitchFamily="34" charset="0"/>
                <a:ea typeface="Noto Sans SC" pitchFamily="34" charset="-122"/>
                <a:cs typeface="Noto Sans SC" pitchFamily="34" charset="-120"/>
              </a:rPr>
              <a:t>云端存储处理方案</a:t>
            </a:r>
            <a:br>
              <a:rPr dirty="0"/>
            </a:br>
            <a:r>
              <a:rPr lang="en-US" sz="1408" dirty="0">
                <a:solidFill>
                  <a:srgbClr val="383838"/>
                </a:solidFill>
                <a:latin typeface="Noto Sans SC" pitchFamily="34" charset="0"/>
                <a:ea typeface="Noto Sans SC" pitchFamily="34" charset="-122"/>
                <a:cs typeface="Noto Sans SC" pitchFamily="34" charset="-120"/>
              </a:rPr>
              <a:t>1.利用内置的北斗定位模块，记录运动轨迹，速度与时间，同时将数据上传云端。信息通过星闪技术和5G通信技术将数据上传。</a:t>
            </a:r>
            <a:br>
              <a:rPr dirty="0"/>
            </a:br>
            <a:r>
              <a:rPr lang="en-US" sz="1408" dirty="0">
                <a:solidFill>
                  <a:srgbClr val="383838"/>
                </a:solidFill>
                <a:latin typeface="Noto Sans SC" pitchFamily="34" charset="0"/>
                <a:ea typeface="Noto Sans SC" pitchFamily="34" charset="-122"/>
                <a:cs typeface="Noto Sans SC" pitchFamily="34" charset="-120"/>
              </a:rPr>
              <a:t>1.通过星闪协议将数据传输到到手机或者手环app中，由app上传到服务器。</a:t>
            </a:r>
            <a:br>
              <a:rPr dirty="0"/>
            </a:br>
            <a:r>
              <a:rPr lang="en-US" sz="1408" dirty="0">
                <a:solidFill>
                  <a:srgbClr val="383838"/>
                </a:solidFill>
                <a:latin typeface="Noto Sans SC" pitchFamily="34" charset="0"/>
                <a:ea typeface="Noto Sans SC" pitchFamily="34" charset="-122"/>
                <a:cs typeface="Noto Sans SC" pitchFamily="34" charset="-120"/>
              </a:rPr>
              <a:t>2.通过内置的5G通信芯片将信息上传到服务器。</a:t>
            </a:r>
            <a:br>
              <a:rPr dirty="0"/>
            </a:br>
            <a:r>
              <a:rPr lang="en-US" sz="1408" dirty="0">
                <a:solidFill>
                  <a:srgbClr val="383838"/>
                </a:solidFill>
                <a:latin typeface="Noto Sans SC" pitchFamily="34" charset="0"/>
                <a:ea typeface="Noto Sans SC" pitchFamily="34" charset="-122"/>
                <a:cs typeface="Noto Sans SC" pitchFamily="34" charset="-120"/>
              </a:rPr>
              <a:t>2.通过手机app或者本地储存，储存7天内的行车视频数据（720P@30fps）</a:t>
            </a:r>
            <a:br>
              <a:rPr dirty="0"/>
            </a:br>
            <a:r>
              <a:rPr lang="en-US" sz="1408" dirty="0">
                <a:solidFill>
                  <a:srgbClr val="383838"/>
                </a:solidFill>
                <a:latin typeface="Noto Sans SC" pitchFamily="34" charset="0"/>
                <a:ea typeface="Noto Sans SC" pitchFamily="34" charset="-122"/>
                <a:cs typeface="Noto Sans SC" pitchFamily="34" charset="-120"/>
              </a:rPr>
              <a:t>3.可以将客户针对于系统的设置同步到云端，一键配置新车。</a:t>
            </a:r>
            <a:br>
              <a:rPr dirty="0"/>
            </a:br>
            <a:r>
              <a:rPr lang="en-US" sz="1408" dirty="0">
                <a:solidFill>
                  <a:srgbClr val="383838"/>
                </a:solidFill>
                <a:latin typeface="Noto Sans SC" pitchFamily="34" charset="0"/>
                <a:ea typeface="Noto Sans SC" pitchFamily="34" charset="-122"/>
                <a:cs typeface="Noto Sans SC" pitchFamily="34" charset="-120"/>
              </a:rPr>
              <a:t>4.可定制化提示语言，可提供客户的音频资料将训练处模拟客户音色、语气、用于习惯的AI语音。</a:t>
            </a:r>
            <a:br>
              <a:rPr dirty="0"/>
            </a:br>
            <a:r>
              <a:rPr lang="en-US" sz="1408" dirty="0">
                <a:solidFill>
                  <a:srgbClr val="383838"/>
                </a:solidFill>
                <a:latin typeface="Noto Sans SC" pitchFamily="34" charset="0"/>
                <a:ea typeface="Noto Sans SC" pitchFamily="34" charset="-122"/>
                <a:cs typeface="Noto Sans SC" pitchFamily="34" charset="-120"/>
              </a:rPr>
              <a:t>5.云服务器使用自动选择算法，将不同地区的数据都传输到最近的数据中心。</a:t>
            </a:r>
            <a:br>
              <a:rPr dirty="0"/>
            </a:br>
            <a:r>
              <a:rPr lang="en-US" sz="1408" dirty="0">
                <a:solidFill>
                  <a:srgbClr val="383838"/>
                </a:solidFill>
                <a:latin typeface="Noto Sans SC" pitchFamily="34" charset="0"/>
                <a:ea typeface="Noto Sans SC" pitchFamily="34" charset="-122"/>
                <a:cs typeface="Noto Sans SC" pitchFamily="34" charset="-120"/>
              </a:rPr>
              <a:t>6.与阿里云、腾讯云、华为云合作，共同搭建高效的数据传输途径。</a:t>
            </a:r>
            <a:endParaRPr lang="en-US" sz="1408"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240710" y="258639"/>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技术方案</a:t>
            </a:r>
            <a:endParaRPr lang="en-US" sz="2400" dirty="0"/>
          </a:p>
        </p:txBody>
      </p:sp>
      <p:sp>
        <p:nvSpPr>
          <p:cNvPr id="4" name="文本框 3">
            <a:extLst>
              <a:ext uri="{FF2B5EF4-FFF2-40B4-BE49-F238E27FC236}">
                <a16:creationId xmlns:a16="http://schemas.microsoft.com/office/drawing/2014/main" id="{3DEDE3BA-9BE1-251B-8F3F-C3C2DB055668}"/>
              </a:ext>
            </a:extLst>
          </p:cNvPr>
          <p:cNvSpPr txBox="1"/>
          <p:nvPr/>
        </p:nvSpPr>
        <p:spPr>
          <a:xfrm>
            <a:off x="827767" y="1916257"/>
            <a:ext cx="6632576" cy="1938992"/>
          </a:xfrm>
          <a:prstGeom prst="rect">
            <a:avLst/>
          </a:prstGeom>
          <a:noFill/>
        </p:spPr>
        <p:txBody>
          <a:bodyPr wrap="square" rtlCol="0">
            <a:spAutoFit/>
          </a:bodyPr>
          <a:lstStyle/>
          <a:p>
            <a:r>
              <a:rPr lang="en-US" altLang="zh-CN" sz="12000" dirty="0">
                <a:solidFill>
                  <a:schemeClr val="accent4">
                    <a:lumMod val="50000"/>
                    <a:alpha val="40000"/>
                  </a:schemeClr>
                </a:solidFill>
                <a:latin typeface="Lucida Handwriting" panose="03010101010101010101" pitchFamily="66" charset="0"/>
              </a:rPr>
              <a:t>control</a:t>
            </a:r>
            <a:endParaRPr lang="zh-CN" altLang="en-US" sz="12000" dirty="0">
              <a:solidFill>
                <a:schemeClr val="accent4">
                  <a:lumMod val="50000"/>
                  <a:alpha val="40000"/>
                </a:schemeClr>
              </a:solidFill>
              <a:latin typeface="Lucida Handwriting" panose="03010101010101010101" pitchFamily="66" charset="0"/>
            </a:endParaRPr>
          </a:p>
        </p:txBody>
      </p:sp>
      <p:sp>
        <p:nvSpPr>
          <p:cNvPr id="5" name="文本框 4">
            <a:extLst>
              <a:ext uri="{FF2B5EF4-FFF2-40B4-BE49-F238E27FC236}">
                <a16:creationId xmlns:a16="http://schemas.microsoft.com/office/drawing/2014/main" id="{BB07BBEE-1B05-683B-0099-42A3177240AF}"/>
              </a:ext>
            </a:extLst>
          </p:cNvPr>
          <p:cNvSpPr txBox="1"/>
          <p:nvPr/>
        </p:nvSpPr>
        <p:spPr>
          <a:xfrm>
            <a:off x="5802087" y="2457654"/>
            <a:ext cx="1734456" cy="1695336"/>
          </a:xfrm>
          <a:prstGeom prst="rect">
            <a:avLst/>
          </a:prstGeom>
          <a:noFill/>
        </p:spPr>
        <p:txBody>
          <a:bodyPr wrap="square" rtlCol="0">
            <a:spAutoFit/>
          </a:bodyPr>
          <a:lstStyle/>
          <a:p>
            <a:pPr>
              <a:lnSpc>
                <a:spcPct val="150000"/>
              </a:lnSpc>
            </a:pPr>
            <a:br>
              <a:rPr lang="zh-CN" altLang="en-US" sz="2400" dirty="0">
                <a:latin typeface="黑体" panose="02010609060101010101" pitchFamily="49" charset="-122"/>
                <a:ea typeface="黑体" panose="02010609060101010101" pitchFamily="49" charset="-122"/>
              </a:rPr>
            </a:br>
            <a:br>
              <a:rPr lang="zh-CN" altLang="en-US" sz="2400" dirty="0">
                <a:latin typeface="黑体" panose="02010609060101010101" pitchFamily="49" charset="-122"/>
                <a:ea typeface="黑体" panose="02010609060101010101" pitchFamily="49" charset="-122"/>
              </a:rPr>
            </a:br>
            <a:endParaRPr lang="zh-CN" altLang="en-US" sz="2400" dirty="0">
              <a:latin typeface="黑体" panose="02010609060101010101" pitchFamily="49" charset="-122"/>
              <a:ea typeface="黑体" panose="02010609060101010101" pitchFamily="49" charset="-122"/>
            </a:endParaRPr>
          </a:p>
        </p:txBody>
      </p:sp>
      <p:sp>
        <p:nvSpPr>
          <p:cNvPr id="3" name="Text 1"/>
          <p:cNvSpPr/>
          <p:nvPr/>
        </p:nvSpPr>
        <p:spPr>
          <a:xfrm>
            <a:off x="631372" y="889169"/>
            <a:ext cx="3860800" cy="975654"/>
          </a:xfrm>
          <a:prstGeom prst="rect">
            <a:avLst/>
          </a:prstGeom>
          <a:noFill/>
          <a:ln/>
        </p:spPr>
        <p:txBody>
          <a:bodyPr wrap="square" rtlCol="0" anchor="t"/>
          <a:lstStyle/>
          <a:p>
            <a:pPr marL="342900" indent="-342900" algn="l">
              <a:lnSpc>
                <a:spcPct val="150000"/>
              </a:lnSpc>
              <a:buSzPct val="100000"/>
              <a:buChar char="•"/>
            </a:pPr>
            <a:r>
              <a:rPr lang="en-US" b="1" dirty="0">
                <a:solidFill>
                  <a:srgbClr val="383838"/>
                </a:solidFill>
                <a:latin typeface="Noto Sans SC" pitchFamily="34" charset="0"/>
                <a:ea typeface="Noto Sans SC" pitchFamily="34" charset="-122"/>
                <a:cs typeface="Noto Sans SC" pitchFamily="34" charset="-120"/>
              </a:rPr>
              <a:t>客户端应用控制方案</a:t>
            </a:r>
            <a:br>
              <a:rPr dirty="0"/>
            </a:br>
            <a:r>
              <a:rPr lang="en-US" dirty="0">
                <a:solidFill>
                  <a:srgbClr val="383838"/>
                </a:solidFill>
                <a:latin typeface="Noto Sans SC" pitchFamily="34" charset="0"/>
                <a:ea typeface="Noto Sans SC" pitchFamily="34" charset="-122"/>
                <a:cs typeface="Noto Sans SC" pitchFamily="34" charset="-120"/>
              </a:rPr>
              <a:t>应用程序框架</a:t>
            </a:r>
            <a:br>
              <a:rPr dirty="0"/>
            </a:br>
            <a:br>
              <a:rPr dirty="0"/>
            </a:br>
            <a:br>
              <a:rPr dirty="0"/>
            </a:br>
            <a:br>
              <a:rPr dirty="0"/>
            </a:br>
            <a:br>
              <a:rPr dirty="0"/>
            </a:br>
            <a:endParaRPr lang="en-US" dirty="0"/>
          </a:p>
        </p:txBody>
      </p:sp>
      <p:sp>
        <p:nvSpPr>
          <p:cNvPr id="6" name="椭圆 5">
            <a:extLst>
              <a:ext uri="{FF2B5EF4-FFF2-40B4-BE49-F238E27FC236}">
                <a16:creationId xmlns:a16="http://schemas.microsoft.com/office/drawing/2014/main" id="{3D1ACC5D-C023-8950-CCEC-2A438B8253D3}"/>
              </a:ext>
            </a:extLst>
          </p:cNvPr>
          <p:cNvSpPr/>
          <p:nvPr/>
        </p:nvSpPr>
        <p:spPr>
          <a:xfrm>
            <a:off x="1607457" y="1615037"/>
            <a:ext cx="1417569" cy="1218930"/>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Noto Sans SC" pitchFamily="34" charset="0"/>
                <a:ea typeface="Noto Sans SC" pitchFamily="34" charset="-122"/>
                <a:cs typeface="Noto Sans SC" pitchFamily="34" charset="-120"/>
              </a:rPr>
              <a:t>1.跨平台支持</a:t>
            </a:r>
            <a:endParaRPr lang="zh-CN" altLang="en-US" dirty="0"/>
          </a:p>
        </p:txBody>
      </p:sp>
      <p:sp>
        <p:nvSpPr>
          <p:cNvPr id="12" name="椭圆 11">
            <a:extLst>
              <a:ext uri="{FF2B5EF4-FFF2-40B4-BE49-F238E27FC236}">
                <a16:creationId xmlns:a16="http://schemas.microsoft.com/office/drawing/2014/main" id="{F8A54389-C4B5-2820-A995-C2276DCB54B6}"/>
              </a:ext>
            </a:extLst>
          </p:cNvPr>
          <p:cNvSpPr/>
          <p:nvPr/>
        </p:nvSpPr>
        <p:spPr>
          <a:xfrm>
            <a:off x="3513579" y="1168839"/>
            <a:ext cx="1373974" cy="1164444"/>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Noto Sans SC" pitchFamily="34" charset="0"/>
                <a:ea typeface="Noto Sans SC" pitchFamily="34" charset="-122"/>
                <a:cs typeface="Noto Sans SC" pitchFamily="34" charset="-120"/>
              </a:rPr>
              <a:t>2.虚拟摇杆</a:t>
            </a:r>
            <a:endParaRPr lang="zh-CN" altLang="en-US" dirty="0"/>
          </a:p>
        </p:txBody>
      </p:sp>
      <p:sp>
        <p:nvSpPr>
          <p:cNvPr id="13" name="椭圆 12">
            <a:extLst>
              <a:ext uri="{FF2B5EF4-FFF2-40B4-BE49-F238E27FC236}">
                <a16:creationId xmlns:a16="http://schemas.microsoft.com/office/drawing/2014/main" id="{CBC47DF8-6A34-A8A6-5F09-5D1F5FED1F7A}"/>
              </a:ext>
            </a:extLst>
          </p:cNvPr>
          <p:cNvSpPr/>
          <p:nvPr/>
        </p:nvSpPr>
        <p:spPr>
          <a:xfrm>
            <a:off x="3513579" y="3306657"/>
            <a:ext cx="1963776" cy="1467145"/>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黑体" panose="02010609060101010101" pitchFamily="49" charset="-122"/>
                <a:ea typeface="黑体" panose="02010609060101010101" pitchFamily="49" charset="-122"/>
                <a:cs typeface="Noto Sans SC" pitchFamily="34" charset="-120"/>
              </a:rPr>
              <a:t>5.</a:t>
            </a:r>
            <a:r>
              <a:rPr lang="zh-CN" altLang="en-US" dirty="0">
                <a:solidFill>
                  <a:srgbClr val="383838"/>
                </a:solidFill>
                <a:latin typeface="黑体" panose="02010609060101010101" pitchFamily="49" charset="-122"/>
                <a:ea typeface="黑体" panose="02010609060101010101" pitchFamily="49" charset="-122"/>
                <a:cs typeface="Noto Sans SC" pitchFamily="34" charset="-120"/>
              </a:rPr>
              <a:t>自动导航</a:t>
            </a:r>
            <a:endParaRPr lang="zh-CN" altLang="en-US" dirty="0"/>
          </a:p>
        </p:txBody>
      </p:sp>
      <p:sp>
        <p:nvSpPr>
          <p:cNvPr id="14" name="椭圆 13">
            <a:extLst>
              <a:ext uri="{FF2B5EF4-FFF2-40B4-BE49-F238E27FC236}">
                <a16:creationId xmlns:a16="http://schemas.microsoft.com/office/drawing/2014/main" id="{6B1B529E-D5E3-7DB3-4AB5-AE41A2A43702}"/>
              </a:ext>
            </a:extLst>
          </p:cNvPr>
          <p:cNvSpPr/>
          <p:nvPr/>
        </p:nvSpPr>
        <p:spPr>
          <a:xfrm>
            <a:off x="5885492" y="2682399"/>
            <a:ext cx="2197259" cy="1539636"/>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黑体" panose="02010609060101010101" pitchFamily="49" charset="-122"/>
                <a:ea typeface="黑体" panose="02010609060101010101" pitchFamily="49" charset="-122"/>
                <a:cs typeface="Noto Sans SC" pitchFamily="34" charset="-120"/>
              </a:rPr>
              <a:t>6.</a:t>
            </a:r>
            <a:r>
              <a:rPr lang="zh-CN" altLang="en-US" dirty="0">
                <a:solidFill>
                  <a:srgbClr val="383838"/>
                </a:solidFill>
                <a:latin typeface="黑体" panose="02010609060101010101" pitchFamily="49" charset="-122"/>
                <a:ea typeface="黑体" panose="02010609060101010101" pitchFamily="49" charset="-122"/>
                <a:cs typeface="Noto Sans SC" pitchFamily="34" charset="-120"/>
              </a:rPr>
              <a:t>车辆寻人</a:t>
            </a:r>
            <a:endParaRPr lang="zh-CN" altLang="en-US" dirty="0"/>
          </a:p>
        </p:txBody>
      </p:sp>
      <p:sp>
        <p:nvSpPr>
          <p:cNvPr id="15" name="椭圆 14">
            <a:extLst>
              <a:ext uri="{FF2B5EF4-FFF2-40B4-BE49-F238E27FC236}">
                <a16:creationId xmlns:a16="http://schemas.microsoft.com/office/drawing/2014/main" id="{DDD6169E-15BC-BB1C-30C3-4E1B77937A71}"/>
              </a:ext>
            </a:extLst>
          </p:cNvPr>
          <p:cNvSpPr/>
          <p:nvPr/>
        </p:nvSpPr>
        <p:spPr>
          <a:xfrm flipH="1">
            <a:off x="1061249" y="3324333"/>
            <a:ext cx="1963777" cy="1359573"/>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黑体" panose="02010609060101010101" pitchFamily="49" charset="-122"/>
                <a:ea typeface="黑体" panose="02010609060101010101" pitchFamily="49" charset="-122"/>
                <a:cs typeface="Noto Sans SC" pitchFamily="34" charset="-120"/>
              </a:rPr>
              <a:t>4 </a:t>
            </a:r>
            <a:r>
              <a:rPr lang="zh-CN" altLang="en-US" dirty="0">
                <a:solidFill>
                  <a:srgbClr val="383838"/>
                </a:solidFill>
                <a:latin typeface="黑体" panose="02010609060101010101" pitchFamily="49" charset="-122"/>
                <a:ea typeface="黑体" panose="02010609060101010101" pitchFamily="49" charset="-122"/>
                <a:cs typeface="Noto Sans SC" pitchFamily="34" charset="-120"/>
              </a:rPr>
              <a:t>一键开锁</a:t>
            </a:r>
            <a:endParaRPr lang="zh-CN" altLang="en-US" dirty="0"/>
          </a:p>
        </p:txBody>
      </p:sp>
      <p:sp>
        <p:nvSpPr>
          <p:cNvPr id="16" name="椭圆 15">
            <a:extLst>
              <a:ext uri="{FF2B5EF4-FFF2-40B4-BE49-F238E27FC236}">
                <a16:creationId xmlns:a16="http://schemas.microsoft.com/office/drawing/2014/main" id="{3D1425BA-62B1-2E19-3BAA-DE653DF67167}"/>
              </a:ext>
            </a:extLst>
          </p:cNvPr>
          <p:cNvSpPr/>
          <p:nvPr/>
        </p:nvSpPr>
        <p:spPr>
          <a:xfrm>
            <a:off x="5418870" y="1103270"/>
            <a:ext cx="1386382" cy="1157849"/>
          </a:xfrm>
          <a:prstGeom prst="ellipse">
            <a:avLst/>
          </a:prstGeom>
          <a:solidFill>
            <a:schemeClr val="accent4">
              <a:alpha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383838"/>
                </a:solidFill>
                <a:latin typeface="Noto Sans SC" pitchFamily="34" charset="0"/>
                <a:ea typeface="Noto Sans SC" pitchFamily="34" charset="-122"/>
                <a:cs typeface="Noto Sans SC" pitchFamily="34" charset="-120"/>
              </a:rPr>
              <a:t>3.车辆定位</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2"/>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6"/>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a:solidFill>
                  <a:srgbClr val="000000"/>
                </a:solidFill>
                <a:latin typeface="Noto Sans SC" pitchFamily="34" charset="0"/>
                <a:ea typeface="Noto Sans SC" pitchFamily="34" charset="-122"/>
                <a:cs typeface="Noto Sans SC" pitchFamily="34" charset="-120"/>
              </a:rPr>
              <a:t>整体安全控制方案</a:t>
            </a:r>
            <a:endParaRPr lang="en-US" sz="2400" dirty="0"/>
          </a:p>
        </p:txBody>
      </p:sp>
      <p:sp>
        <p:nvSpPr>
          <p:cNvPr id="3" name="Text 1"/>
          <p:cNvSpPr/>
          <p:nvPr/>
        </p:nvSpPr>
        <p:spPr>
          <a:xfrm>
            <a:off x="771525" y="1052512"/>
            <a:ext cx="7715250" cy="3514725"/>
          </a:xfrm>
          <a:prstGeom prst="rect">
            <a:avLst/>
          </a:prstGeom>
          <a:noFill/>
          <a:ln/>
        </p:spPr>
        <p:txBody>
          <a:bodyPr wrap="square" rtlCol="0" anchor="t"/>
          <a:lstStyle/>
          <a:p>
            <a:pPr marL="342900" indent="-342900" algn="l">
              <a:lnSpc>
                <a:spcPct val="150000"/>
              </a:lnSpc>
              <a:buSzPct val="100000"/>
              <a:buChar char="•"/>
            </a:pPr>
            <a:r>
              <a:rPr lang="en-US" sz="1200" b="1" dirty="0">
                <a:solidFill>
                  <a:srgbClr val="383838"/>
                </a:solidFill>
                <a:latin typeface="Noto Sans SC" pitchFamily="34" charset="0"/>
                <a:ea typeface="Noto Sans SC" pitchFamily="34" charset="-122"/>
                <a:cs typeface="Noto Sans SC" pitchFamily="34" charset="-120"/>
              </a:rPr>
              <a:t>车身行驶安全方案</a:t>
            </a:r>
            <a:br>
              <a:rPr sz="1200" dirty="0"/>
            </a:br>
            <a:r>
              <a:rPr lang="en-US" sz="1200" dirty="0">
                <a:solidFill>
                  <a:srgbClr val="383838"/>
                </a:solidFill>
                <a:latin typeface="Noto Sans SC" pitchFamily="34" charset="0"/>
                <a:ea typeface="Noto Sans SC" pitchFamily="34" charset="-122"/>
                <a:cs typeface="Noto Sans SC" pitchFamily="34" charset="-120"/>
              </a:rPr>
              <a:t>•使用现有的成熟框架——比亚迪云辇系统，四轮独立悬挂，丢轮能跑，稳定性高。</a:t>
            </a:r>
            <a:br>
              <a:rPr sz="1200" dirty="0"/>
            </a:br>
            <a:r>
              <a:rPr lang="en-US" sz="1200" dirty="0">
                <a:solidFill>
                  <a:srgbClr val="383838"/>
                </a:solidFill>
                <a:latin typeface="Noto Sans SC" pitchFamily="34" charset="0"/>
                <a:ea typeface="Noto Sans SC" pitchFamily="34" charset="-122"/>
                <a:cs typeface="Noto Sans SC" pitchFamily="34" charset="-120"/>
              </a:rPr>
              <a:t>–云辇系统的所包含的基本组成单元：</a:t>
            </a:r>
            <a:br>
              <a:rPr sz="1200" dirty="0"/>
            </a:br>
            <a:r>
              <a:rPr lang="en-US" sz="1200" dirty="0">
                <a:solidFill>
                  <a:srgbClr val="383838"/>
                </a:solidFill>
                <a:latin typeface="Noto Sans SC" pitchFamily="34" charset="0"/>
                <a:ea typeface="Noto Sans SC" pitchFamily="34" charset="-122"/>
                <a:cs typeface="Noto Sans SC" pitchFamily="34" charset="-120"/>
              </a:rPr>
              <a:t>1.CDC(Continuous Damping Control)电磁悬架</a:t>
            </a:r>
            <a:br>
              <a:rPr sz="1200" dirty="0"/>
            </a:br>
            <a:r>
              <a:rPr lang="en-US" sz="1200" dirty="0">
                <a:solidFill>
                  <a:srgbClr val="383838"/>
                </a:solidFill>
                <a:latin typeface="Noto Sans SC" pitchFamily="34" charset="0"/>
                <a:ea typeface="Noto Sans SC" pitchFamily="34" charset="-122"/>
                <a:cs typeface="Noto Sans SC" pitchFamily="34" charset="-120"/>
              </a:rPr>
              <a:t>2.空气弹簧</a:t>
            </a:r>
            <a:br>
              <a:rPr sz="1200" dirty="0"/>
            </a:br>
            <a:r>
              <a:rPr lang="en-US" sz="1200" dirty="0">
                <a:solidFill>
                  <a:srgbClr val="383838"/>
                </a:solidFill>
                <a:latin typeface="Noto Sans SC" pitchFamily="34" charset="0"/>
                <a:ea typeface="Noto Sans SC" pitchFamily="34" charset="-122"/>
                <a:cs typeface="Noto Sans SC" pitchFamily="34" charset="-120"/>
              </a:rPr>
              <a:t>3.智能液压控控制系统</a:t>
            </a:r>
            <a:br>
              <a:rPr sz="1200" dirty="0"/>
            </a:br>
            <a:r>
              <a:rPr lang="en-US" sz="1200" dirty="0">
                <a:solidFill>
                  <a:srgbClr val="383838"/>
                </a:solidFill>
                <a:latin typeface="Noto Sans SC" pitchFamily="34" charset="0"/>
                <a:ea typeface="Noto Sans SC" pitchFamily="34" charset="-122"/>
                <a:cs typeface="Noto Sans SC" pitchFamily="34" charset="-120"/>
              </a:rPr>
              <a:t>4.相关的视觉传感器，中央控制处理器，执行器</a:t>
            </a:r>
            <a:br>
              <a:rPr sz="1200" dirty="0"/>
            </a:br>
            <a:r>
              <a:rPr lang="en-US" sz="1200" dirty="0">
                <a:solidFill>
                  <a:srgbClr val="383838"/>
                </a:solidFill>
                <a:latin typeface="Noto Sans SC" pitchFamily="34" charset="0"/>
                <a:ea typeface="Noto Sans SC" pitchFamily="34" charset="-122"/>
                <a:cs typeface="Noto Sans SC" pitchFamily="34" charset="-120"/>
              </a:rPr>
              <a:t>•综上所诉，在轮椅上使用比亚迪云辇系统能够有效提高本机的稳定性与刹车安全性。</a:t>
            </a:r>
            <a:endParaRPr lang="en-US" sz="1200" dirty="0"/>
          </a:p>
          <a:p>
            <a:pPr marL="342900" indent="-342900" algn="l">
              <a:lnSpc>
                <a:spcPct val="150000"/>
              </a:lnSpc>
              <a:buSzPct val="100000"/>
              <a:buChar char="•"/>
            </a:pPr>
            <a:r>
              <a:rPr lang="en-US" sz="1200" b="1" dirty="0">
                <a:solidFill>
                  <a:srgbClr val="383838"/>
                </a:solidFill>
                <a:latin typeface="Noto Sans SC" pitchFamily="34" charset="0"/>
                <a:ea typeface="Noto Sans SC" pitchFamily="34" charset="-122"/>
                <a:cs typeface="Noto Sans SC" pitchFamily="34" charset="-120"/>
              </a:rPr>
              <a:t>使用安全方案</a:t>
            </a:r>
            <a:br>
              <a:rPr sz="1200" dirty="0"/>
            </a:br>
            <a:r>
              <a:rPr lang="en-US" sz="1200" dirty="0">
                <a:solidFill>
                  <a:srgbClr val="383838"/>
                </a:solidFill>
                <a:latin typeface="Noto Sans SC" pitchFamily="34" charset="0"/>
                <a:ea typeface="Noto Sans SC" pitchFamily="34" charset="-122"/>
                <a:cs typeface="Noto Sans SC" pitchFamily="34" charset="-120"/>
              </a:rPr>
              <a:t>•内置华为mate60pro同款北斗卫星通讯芯片RX6003EQK，可一键报警与联系紧急联系人。</a:t>
            </a:r>
            <a:br>
              <a:rPr sz="1200" dirty="0"/>
            </a:br>
            <a:r>
              <a:rPr lang="en-US" sz="1200" dirty="0">
                <a:solidFill>
                  <a:srgbClr val="383838"/>
                </a:solidFill>
                <a:latin typeface="Noto Sans SC" pitchFamily="34" charset="0"/>
                <a:ea typeface="Noto Sans SC" pitchFamily="34" charset="-122"/>
                <a:cs typeface="Noto Sans SC" pitchFamily="34" charset="-120"/>
              </a:rPr>
              <a:t>•在车身接触皮肤的地方添加血压、血脂、血糖、心率检测，实时监控用户健康状况，突发情况自动求救。</a:t>
            </a:r>
            <a:br>
              <a:rPr sz="1200" dirty="0"/>
            </a:br>
            <a:r>
              <a:rPr lang="en-US" sz="1200" dirty="0">
                <a:solidFill>
                  <a:srgbClr val="383838"/>
                </a:solidFill>
                <a:latin typeface="Noto Sans SC" pitchFamily="34" charset="0"/>
                <a:ea typeface="Noto Sans SC" pitchFamily="34" charset="-122"/>
                <a:cs typeface="Noto Sans SC" pitchFamily="34" charset="-120"/>
              </a:rPr>
              <a:t>•app内部可以设置定时吃药、定时提醒等功能。车身提供药盒，需要可以自动弹出。</a:t>
            </a:r>
            <a:endParaRPr 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04</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en-US" sz="3200" b="1" dirty="0" err="1">
                <a:solidFill>
                  <a:srgbClr val="000000"/>
                </a:solidFill>
                <a:latin typeface="Noto Sans SC" pitchFamily="34" charset="0"/>
                <a:ea typeface="Noto Sans SC" pitchFamily="34" charset="-122"/>
                <a:cs typeface="Noto Sans SC" pitchFamily="34" charset="-120"/>
              </a:rPr>
              <a:t>成本分析</a:t>
            </a:r>
            <a:endParaRPr lang="en-US" sz="3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成本分析</a:t>
            </a:r>
            <a:endParaRPr lang="en-US" sz="2400" dirty="0"/>
          </a:p>
        </p:txBody>
      </p:sp>
      <p:sp>
        <p:nvSpPr>
          <p:cNvPr id="3" name="Text 1"/>
          <p:cNvSpPr/>
          <p:nvPr/>
        </p:nvSpPr>
        <p:spPr>
          <a:xfrm>
            <a:off x="771525" y="1052513"/>
            <a:ext cx="4228646" cy="2692174"/>
          </a:xfrm>
          <a:prstGeom prst="rect">
            <a:avLst/>
          </a:prstGeom>
          <a:noFill/>
          <a:ln/>
        </p:spPr>
        <p:txBody>
          <a:bodyPr wrap="square" rtlCol="0" anchor="t"/>
          <a:lstStyle/>
          <a:p>
            <a:pPr marL="342900" indent="-342900" algn="l">
              <a:lnSpc>
                <a:spcPct val="150000"/>
              </a:lnSpc>
              <a:buSzPct val="100000"/>
              <a:buChar char="•"/>
            </a:pPr>
            <a:r>
              <a:rPr lang="en-US" sz="1400" dirty="0">
                <a:solidFill>
                  <a:srgbClr val="383838"/>
                </a:solidFill>
                <a:latin typeface="Noto Sans SC" pitchFamily="34" charset="0"/>
                <a:ea typeface="Noto Sans SC" pitchFamily="34" charset="-122"/>
                <a:cs typeface="Noto Sans SC" pitchFamily="34" charset="-120"/>
              </a:rPr>
              <a:t>1. </a:t>
            </a:r>
            <a:r>
              <a:rPr lang="en-US" sz="1400" b="1" dirty="0">
                <a:solidFill>
                  <a:srgbClr val="383838"/>
                </a:solidFill>
                <a:latin typeface="Noto Sans SC" pitchFamily="34" charset="0"/>
                <a:ea typeface="Noto Sans SC" pitchFamily="34" charset="-122"/>
                <a:cs typeface="Noto Sans SC" pitchFamily="34" charset="-120"/>
              </a:rPr>
              <a:t>轮椅本身</a:t>
            </a:r>
            <a:r>
              <a:rPr lang="en-US" sz="1400" dirty="0">
                <a:solidFill>
                  <a:srgbClr val="383838"/>
                </a:solidFill>
                <a:latin typeface="Noto Sans SC" pitchFamily="34" charset="0"/>
                <a:ea typeface="Noto Sans SC" pitchFamily="34" charset="-122"/>
                <a:cs typeface="Noto Sans SC" pitchFamily="34" charset="-120"/>
              </a:rPr>
              <a:t>。（100~400元）</a:t>
            </a:r>
            <a:br>
              <a:rPr sz="1400" dirty="0"/>
            </a:br>
            <a:r>
              <a:rPr lang="en-US" sz="1400" dirty="0">
                <a:solidFill>
                  <a:srgbClr val="383838"/>
                </a:solidFill>
                <a:latin typeface="Noto Sans SC" pitchFamily="34" charset="0"/>
                <a:ea typeface="Noto Sans SC" pitchFamily="34" charset="-122"/>
                <a:cs typeface="Noto Sans SC" pitchFamily="34" charset="-120"/>
              </a:rPr>
              <a:t>2. </a:t>
            </a:r>
            <a:r>
              <a:rPr lang="en-US" sz="1400" b="1" dirty="0">
                <a:solidFill>
                  <a:srgbClr val="383838"/>
                </a:solidFill>
                <a:latin typeface="Noto Sans SC" pitchFamily="34" charset="0"/>
                <a:ea typeface="Noto Sans SC" pitchFamily="34" charset="-122"/>
                <a:cs typeface="Noto Sans SC" pitchFamily="34" charset="-120"/>
              </a:rPr>
              <a:t>电机</a:t>
            </a:r>
            <a:r>
              <a:rPr lang="en-US" sz="1400" dirty="0">
                <a:solidFill>
                  <a:srgbClr val="383838"/>
                </a:solidFill>
                <a:latin typeface="Noto Sans SC" pitchFamily="34" charset="0"/>
                <a:ea typeface="Noto Sans SC" pitchFamily="34" charset="-122"/>
                <a:cs typeface="Noto Sans SC" pitchFamily="34" charset="-120"/>
              </a:rPr>
              <a:t>。（小米CyberGear 微电机 499元/个）</a:t>
            </a:r>
            <a:br>
              <a:rPr sz="1400" dirty="0"/>
            </a:br>
            <a:r>
              <a:rPr lang="en-US" sz="1400" dirty="0">
                <a:solidFill>
                  <a:srgbClr val="383838"/>
                </a:solidFill>
                <a:latin typeface="Noto Sans SC" pitchFamily="34" charset="0"/>
                <a:ea typeface="Noto Sans SC" pitchFamily="34" charset="-122"/>
                <a:cs typeface="Noto Sans SC" pitchFamily="34" charset="-120"/>
              </a:rPr>
              <a:t>3. </a:t>
            </a:r>
            <a:r>
              <a:rPr lang="en-US" sz="1400" b="1" dirty="0">
                <a:solidFill>
                  <a:srgbClr val="383838"/>
                </a:solidFill>
                <a:latin typeface="Noto Sans SC" pitchFamily="34" charset="0"/>
                <a:ea typeface="Noto Sans SC" pitchFamily="34" charset="-122"/>
                <a:cs typeface="Noto Sans SC" pitchFamily="34" charset="-120"/>
              </a:rPr>
              <a:t>各类传感器</a:t>
            </a:r>
            <a:r>
              <a:rPr lang="en-US" sz="1400" dirty="0">
                <a:solidFill>
                  <a:srgbClr val="383838"/>
                </a:solidFill>
                <a:latin typeface="Noto Sans SC" pitchFamily="34" charset="0"/>
                <a:ea typeface="Noto Sans SC" pitchFamily="34" charset="-122"/>
                <a:cs typeface="Noto Sans SC" pitchFamily="34" charset="-120"/>
              </a:rPr>
              <a:t>。（高清运动摄像头1489元/个，超声波传感器 20元/个 ，激光雷达 200元/个）</a:t>
            </a:r>
            <a:br>
              <a:rPr sz="1400" dirty="0"/>
            </a:br>
            <a:r>
              <a:rPr lang="en-US" sz="1400" dirty="0">
                <a:solidFill>
                  <a:srgbClr val="383838"/>
                </a:solidFill>
                <a:latin typeface="Noto Sans SC" pitchFamily="34" charset="0"/>
                <a:ea typeface="Noto Sans SC" pitchFamily="34" charset="-122"/>
                <a:cs typeface="Noto Sans SC" pitchFamily="34" charset="-120"/>
              </a:rPr>
              <a:t>4. </a:t>
            </a:r>
            <a:r>
              <a:rPr lang="en-US" sz="1400" b="1" dirty="0">
                <a:solidFill>
                  <a:srgbClr val="383838"/>
                </a:solidFill>
                <a:latin typeface="Noto Sans SC" pitchFamily="34" charset="0"/>
                <a:ea typeface="Noto Sans SC" pitchFamily="34" charset="-122"/>
                <a:cs typeface="Noto Sans SC" pitchFamily="34" charset="-120"/>
              </a:rPr>
              <a:t>主控板、视觉板</a:t>
            </a:r>
            <a:r>
              <a:rPr lang="en-US" sz="1400" dirty="0">
                <a:solidFill>
                  <a:srgbClr val="383838"/>
                </a:solidFill>
                <a:latin typeface="Noto Sans SC" pitchFamily="34" charset="0"/>
                <a:ea typeface="Noto Sans SC" pitchFamily="34" charset="-122"/>
                <a:cs typeface="Noto Sans SC" pitchFamily="34" charset="-120"/>
              </a:rPr>
              <a:t>。</a:t>
            </a:r>
            <a:br>
              <a:rPr sz="1400" dirty="0"/>
            </a:br>
            <a:r>
              <a:rPr lang="en-US" sz="1400" dirty="0">
                <a:solidFill>
                  <a:srgbClr val="383838"/>
                </a:solidFill>
                <a:latin typeface="Noto Sans SC" pitchFamily="34" charset="0"/>
                <a:ea typeface="Noto Sans SC" pitchFamily="34" charset="-122"/>
                <a:cs typeface="Noto Sans SC" pitchFamily="34" charset="-120"/>
              </a:rPr>
              <a:t>   1. 主控板：</a:t>
            </a:r>
            <a:br>
              <a:rPr sz="1400" dirty="0"/>
            </a:br>
            <a:r>
              <a:rPr lang="en-US" sz="1400" dirty="0">
                <a:solidFill>
                  <a:srgbClr val="383838"/>
                </a:solidFill>
                <a:latin typeface="Noto Sans SC" pitchFamily="34" charset="0"/>
                <a:ea typeface="Noto Sans SC" pitchFamily="34" charset="-122"/>
                <a:cs typeface="Noto Sans SC" pitchFamily="34" charset="-120"/>
              </a:rPr>
              <a:t>     1. 前期设计打板测试费用5k元</a:t>
            </a:r>
            <a:br>
              <a:rPr sz="1400" dirty="0"/>
            </a:br>
            <a:r>
              <a:rPr lang="en-US" sz="1400" dirty="0">
                <a:solidFill>
                  <a:srgbClr val="383838"/>
                </a:solidFill>
                <a:latin typeface="Noto Sans SC" pitchFamily="34" charset="0"/>
                <a:ea typeface="Noto Sans SC" pitchFamily="34" charset="-122"/>
                <a:cs typeface="Noto Sans SC" pitchFamily="34" charset="-120"/>
              </a:rPr>
              <a:t>     2. 量产时，产品价格150元/块</a:t>
            </a:r>
            <a:br>
              <a:rPr sz="1400" dirty="0"/>
            </a:br>
            <a:r>
              <a:rPr lang="en-US" sz="1400" dirty="0">
                <a:solidFill>
                  <a:srgbClr val="383838"/>
                </a:solidFill>
                <a:latin typeface="Noto Sans SC" pitchFamily="34" charset="0"/>
                <a:ea typeface="Noto Sans SC" pitchFamily="34" charset="-122"/>
                <a:cs typeface="Noto Sans SC" pitchFamily="34" charset="-120"/>
              </a:rPr>
              <a:t>   2. 视觉板：</a:t>
            </a:r>
            <a:br>
              <a:rPr sz="1400" dirty="0"/>
            </a:br>
            <a:r>
              <a:rPr lang="en-US" sz="1400" dirty="0">
                <a:solidFill>
                  <a:srgbClr val="383838"/>
                </a:solidFill>
                <a:latin typeface="Noto Sans SC" pitchFamily="34" charset="0"/>
                <a:ea typeface="Noto Sans SC" pitchFamily="34" charset="-122"/>
                <a:cs typeface="Noto Sans SC" pitchFamily="34" charset="-120"/>
              </a:rPr>
              <a:t>     1. Orange Pi 5 Pro 699元/块</a:t>
            </a:r>
            <a:br>
              <a:rPr sz="1400" dirty="0"/>
            </a:br>
            <a:br>
              <a:rPr sz="1400" dirty="0"/>
            </a:br>
            <a:endParaRPr lang="en-US" sz="1400" b="1" dirty="0"/>
          </a:p>
        </p:txBody>
      </p:sp>
      <p:sp>
        <p:nvSpPr>
          <p:cNvPr id="4" name="文本框 3">
            <a:extLst>
              <a:ext uri="{FF2B5EF4-FFF2-40B4-BE49-F238E27FC236}">
                <a16:creationId xmlns:a16="http://schemas.microsoft.com/office/drawing/2014/main" id="{13D2E0AA-9D7B-BBFB-5196-35EE6BE1D88E}"/>
              </a:ext>
            </a:extLst>
          </p:cNvPr>
          <p:cNvSpPr txBox="1"/>
          <p:nvPr/>
        </p:nvSpPr>
        <p:spPr>
          <a:xfrm>
            <a:off x="4833258" y="1052513"/>
            <a:ext cx="3918857" cy="2031325"/>
          </a:xfrm>
          <a:prstGeom prst="rect">
            <a:avLst/>
          </a:prstGeom>
          <a:noFill/>
        </p:spPr>
        <p:txBody>
          <a:bodyPr wrap="square" rtlCol="0">
            <a:spAutoFit/>
          </a:bodyPr>
          <a:lstStyle/>
          <a:p>
            <a:r>
              <a:rPr lang="en-US" altLang="zh-CN" sz="1800" dirty="0">
                <a:solidFill>
                  <a:srgbClr val="383838"/>
                </a:solidFill>
                <a:latin typeface="Noto Sans SC" pitchFamily="34" charset="0"/>
                <a:ea typeface="Noto Sans SC" pitchFamily="34" charset="-122"/>
                <a:cs typeface="Noto Sans SC" pitchFamily="34" charset="-120"/>
              </a:rPr>
              <a:t>5. </a:t>
            </a:r>
            <a:r>
              <a:rPr lang="en-US" altLang="zh-CN" sz="1800" dirty="0" err="1">
                <a:solidFill>
                  <a:srgbClr val="383838"/>
                </a:solidFill>
                <a:latin typeface="Noto Sans SC" pitchFamily="34" charset="0"/>
                <a:ea typeface="Noto Sans SC" pitchFamily="34" charset="-122"/>
                <a:cs typeface="Noto Sans SC" pitchFamily="34" charset="-120"/>
              </a:rPr>
              <a:t>使用各个公司专利费</a:t>
            </a:r>
            <a:r>
              <a:rPr lang="en-US" altLang="zh-CN" sz="1800" dirty="0">
                <a:solidFill>
                  <a:srgbClr val="383838"/>
                </a:solidFill>
                <a:latin typeface="Noto Sans SC" pitchFamily="34" charset="0"/>
                <a:ea typeface="Noto Sans SC" pitchFamily="34" charset="-122"/>
                <a:cs typeface="Noto Sans SC" pitchFamily="34" charset="-120"/>
              </a:rPr>
              <a:t>。</a:t>
            </a:r>
          </a:p>
          <a:p>
            <a:r>
              <a:rPr lang="en-US" altLang="zh-CN" sz="1800" dirty="0">
                <a:solidFill>
                  <a:srgbClr val="383838"/>
                </a:solidFill>
                <a:latin typeface="Noto Sans SC" pitchFamily="34" charset="0"/>
                <a:ea typeface="Noto Sans SC" pitchFamily="34" charset="-122"/>
                <a:cs typeface="Noto Sans SC" pitchFamily="34" charset="-120"/>
              </a:rPr>
              <a:t>6. </a:t>
            </a:r>
            <a:r>
              <a:rPr lang="zh-CN" altLang="en-US" sz="1800" dirty="0">
                <a:solidFill>
                  <a:srgbClr val="383838"/>
                </a:solidFill>
                <a:latin typeface="Noto Sans SC" pitchFamily="34" charset="0"/>
                <a:ea typeface="Noto Sans SC" pitchFamily="34" charset="-122"/>
                <a:cs typeface="Noto Sans SC" pitchFamily="34" charset="-120"/>
              </a:rPr>
              <a:t>云储存价格：</a:t>
            </a:r>
            <a:r>
              <a:rPr lang="en-US" altLang="zh-CN" sz="1800" dirty="0">
                <a:solidFill>
                  <a:srgbClr val="383838"/>
                </a:solidFill>
                <a:latin typeface="Noto Sans SC" pitchFamily="34" charset="0"/>
                <a:ea typeface="Noto Sans SC" pitchFamily="34" charset="-122"/>
                <a:cs typeface="Noto Sans SC" pitchFamily="34" charset="-120"/>
              </a:rPr>
              <a:t>0.02</a:t>
            </a:r>
            <a:r>
              <a:rPr lang="zh-CN" altLang="en-US" sz="1800" dirty="0">
                <a:solidFill>
                  <a:srgbClr val="383838"/>
                </a:solidFill>
                <a:latin typeface="Noto Sans SC" pitchFamily="34" charset="0"/>
                <a:ea typeface="Noto Sans SC" pitchFamily="34" charset="-122"/>
                <a:cs typeface="Noto Sans SC" pitchFamily="34" charset="-120"/>
              </a:rPr>
              <a:t>元</a:t>
            </a:r>
            <a:r>
              <a:rPr lang="en-US" altLang="zh-CN" sz="1800" dirty="0">
                <a:solidFill>
                  <a:srgbClr val="383838"/>
                </a:solidFill>
                <a:latin typeface="Noto Sans SC" pitchFamily="34" charset="0"/>
                <a:ea typeface="Noto Sans SC" pitchFamily="34" charset="-122"/>
                <a:cs typeface="Noto Sans SC" pitchFamily="34" charset="-120"/>
              </a:rPr>
              <a:t>/Gb</a:t>
            </a:r>
            <a:br>
              <a:rPr lang="zh-CN" altLang="en-US" dirty="0"/>
            </a:br>
            <a:r>
              <a:rPr lang="en-US" altLang="zh-CN" sz="1800" dirty="0">
                <a:solidFill>
                  <a:srgbClr val="383838"/>
                </a:solidFill>
                <a:latin typeface="Noto Sans SC" pitchFamily="34" charset="0"/>
                <a:ea typeface="Noto Sans SC" pitchFamily="34" charset="-122"/>
                <a:cs typeface="Noto Sans SC" pitchFamily="34" charset="-120"/>
              </a:rPr>
              <a:t>7. </a:t>
            </a:r>
            <a:r>
              <a:rPr lang="zh-CN" altLang="en-US" sz="1800" dirty="0">
                <a:solidFill>
                  <a:srgbClr val="383838"/>
                </a:solidFill>
                <a:latin typeface="Noto Sans SC" pitchFamily="34" charset="0"/>
                <a:ea typeface="Noto Sans SC" pitchFamily="34" charset="-122"/>
                <a:cs typeface="Noto Sans SC" pitchFamily="34" charset="-120"/>
              </a:rPr>
              <a:t>模型算法训练算力费用。 </a:t>
            </a:r>
            <a:r>
              <a:rPr lang="en-US" altLang="zh-CN" sz="1800" dirty="0">
                <a:solidFill>
                  <a:srgbClr val="383838"/>
                </a:solidFill>
                <a:latin typeface="Noto Sans SC" pitchFamily="34" charset="0"/>
                <a:ea typeface="Noto Sans SC" pitchFamily="34" charset="-122"/>
                <a:cs typeface="Noto Sans SC" pitchFamily="34" charset="-120"/>
              </a:rPr>
              <a:t>4k</a:t>
            </a:r>
            <a:br>
              <a:rPr lang="zh-CN" altLang="en-US" dirty="0"/>
            </a:br>
            <a:r>
              <a:rPr lang="en-US" altLang="zh-CN" sz="1800" dirty="0">
                <a:solidFill>
                  <a:srgbClr val="383838"/>
                </a:solidFill>
                <a:latin typeface="Noto Sans SC" pitchFamily="34" charset="0"/>
                <a:ea typeface="Noto Sans SC" pitchFamily="34" charset="-122"/>
                <a:cs typeface="Noto Sans SC" pitchFamily="34" charset="-120"/>
              </a:rPr>
              <a:t>8. </a:t>
            </a:r>
            <a:r>
              <a:rPr lang="zh-CN" altLang="en-US" sz="1800" dirty="0">
                <a:solidFill>
                  <a:srgbClr val="383838"/>
                </a:solidFill>
                <a:latin typeface="Noto Sans SC" pitchFamily="34" charset="0"/>
                <a:ea typeface="Noto Sans SC" pitchFamily="34" charset="-122"/>
                <a:cs typeface="Noto Sans SC" pitchFamily="34" charset="-120"/>
              </a:rPr>
              <a:t>营销费用</a:t>
            </a:r>
            <a:br>
              <a:rPr lang="zh-CN" altLang="en-US" dirty="0"/>
            </a:br>
            <a:r>
              <a:rPr lang="en-US" altLang="zh-CN" sz="1800" dirty="0">
                <a:solidFill>
                  <a:srgbClr val="383838"/>
                </a:solidFill>
                <a:latin typeface="Noto Sans SC" pitchFamily="34" charset="0"/>
                <a:ea typeface="Noto Sans SC" pitchFamily="34" charset="-122"/>
                <a:cs typeface="Noto Sans SC" pitchFamily="34" charset="-120"/>
              </a:rPr>
              <a:t>9. </a:t>
            </a:r>
            <a:r>
              <a:rPr lang="zh-CN" altLang="en-US" sz="1800" dirty="0">
                <a:solidFill>
                  <a:srgbClr val="383838"/>
                </a:solidFill>
                <a:latin typeface="Noto Sans SC" pitchFamily="34" charset="0"/>
                <a:ea typeface="Noto Sans SC" pitchFamily="34" charset="-122"/>
                <a:cs typeface="Noto Sans SC" pitchFamily="34" charset="-120"/>
              </a:rPr>
              <a:t>后期保修费用</a:t>
            </a:r>
            <a:br>
              <a:rPr lang="zh-CN" altLang="en-US" dirty="0"/>
            </a:br>
            <a:r>
              <a:rPr lang="en-US" altLang="zh-CN" sz="1800" dirty="0">
                <a:solidFill>
                  <a:srgbClr val="383838"/>
                </a:solidFill>
                <a:latin typeface="Noto Sans SC" pitchFamily="34" charset="0"/>
                <a:ea typeface="Noto Sans SC" pitchFamily="34" charset="-122"/>
                <a:cs typeface="Noto Sans SC" pitchFamily="34" charset="-120"/>
              </a:rPr>
              <a:t>10. </a:t>
            </a:r>
            <a:r>
              <a:rPr lang="zh-CN" altLang="en-US" sz="1800" dirty="0">
                <a:solidFill>
                  <a:srgbClr val="383838"/>
                </a:solidFill>
                <a:latin typeface="Noto Sans SC" pitchFamily="34" charset="0"/>
                <a:ea typeface="Noto Sans SC" pitchFamily="34" charset="-122"/>
                <a:cs typeface="Noto Sans SC" pitchFamily="34" charset="-120"/>
              </a:rPr>
              <a:t>代码编写、</a:t>
            </a:r>
            <a:r>
              <a:rPr lang="en-US" altLang="zh-CN" sz="1400" dirty="0">
                <a:solidFill>
                  <a:srgbClr val="383838"/>
                </a:solidFill>
                <a:latin typeface="Noto Sans SC" pitchFamily="34" charset="0"/>
                <a:ea typeface="Noto Sans SC" pitchFamily="34" charset="-122"/>
                <a:cs typeface="Noto Sans SC" pitchFamily="34" charset="-120"/>
              </a:rPr>
              <a:t>app</a:t>
            </a:r>
            <a:r>
              <a:rPr lang="zh-CN" altLang="en-US" sz="1800" dirty="0">
                <a:solidFill>
                  <a:srgbClr val="383838"/>
                </a:solidFill>
                <a:latin typeface="Noto Sans SC" pitchFamily="34" charset="0"/>
                <a:ea typeface="Noto Sans SC" pitchFamily="34" charset="-122"/>
                <a:cs typeface="Noto Sans SC" pitchFamily="34" charset="-120"/>
              </a:rPr>
              <a:t>开发、代码维护的人工费用</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05</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en-US" sz="3200" b="1" dirty="0" err="1">
                <a:solidFill>
                  <a:srgbClr val="000000"/>
                </a:solidFill>
                <a:latin typeface="Noto Sans SC" pitchFamily="34" charset="0"/>
                <a:ea typeface="Noto Sans SC" pitchFamily="34" charset="-122"/>
                <a:cs typeface="Noto Sans SC" pitchFamily="34" charset="-120"/>
              </a:rPr>
              <a:t>SWOT分析</a:t>
            </a:r>
            <a:endParaRPr lang="en-US"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SWOT分析</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632" y="992981"/>
            <a:ext cx="7715250" cy="3452813"/>
          </a:xfrm>
          <a:prstGeom prst="rect">
            <a:avLst/>
          </a:prstGeom>
        </p:spPr>
      </p:pic>
      <p:sp>
        <p:nvSpPr>
          <p:cNvPr id="4" name="Text 1"/>
          <p:cNvSpPr/>
          <p:nvPr/>
        </p:nvSpPr>
        <p:spPr>
          <a:xfrm>
            <a:off x="971549" y="1336673"/>
            <a:ext cx="2170793" cy="666750"/>
          </a:xfrm>
          <a:prstGeom prst="rect">
            <a:avLst/>
          </a:prstGeom>
          <a:noFill/>
          <a:ln/>
        </p:spPr>
        <p:txBody>
          <a:bodyPr wrap="square" rtlCol="0" anchor="t"/>
          <a:lstStyle/>
          <a:p>
            <a:pPr marL="0" indent="0" algn="l">
              <a:lnSpc>
                <a:spcPct val="150000"/>
              </a:lnSpc>
              <a:buNone/>
            </a:pPr>
            <a:r>
              <a:rPr lang="en-US" sz="1100" b="1" dirty="0">
                <a:solidFill>
                  <a:srgbClr val="383838"/>
                </a:solidFill>
                <a:latin typeface="Noto Sans SC" pitchFamily="34" charset="0"/>
                <a:ea typeface="Noto Sans SC" pitchFamily="34" charset="-122"/>
                <a:cs typeface="Noto Sans SC" pitchFamily="34" charset="-120"/>
              </a:rPr>
              <a:t>优势</a:t>
            </a:r>
            <a:br>
              <a:rPr sz="1100" dirty="0"/>
            </a:br>
            <a:r>
              <a:rPr lang="en-US" sz="1100" dirty="0">
                <a:solidFill>
                  <a:srgbClr val="383838"/>
                </a:solidFill>
                <a:latin typeface="Noto Sans SC" pitchFamily="34" charset="0"/>
                <a:ea typeface="Noto Sans SC" pitchFamily="34" charset="-122"/>
                <a:cs typeface="Noto Sans SC" pitchFamily="34" charset="-120"/>
              </a:rPr>
              <a:t>采用先进的技术手段，提供更加安全、便捷的代步和出行工具</a:t>
            </a:r>
            <a:br>
              <a:rPr sz="1100" dirty="0"/>
            </a:br>
            <a:r>
              <a:rPr lang="en-US" sz="1100" dirty="0">
                <a:solidFill>
                  <a:srgbClr val="383838"/>
                </a:solidFill>
                <a:latin typeface="Noto Sans SC" pitchFamily="34" charset="0"/>
                <a:ea typeface="Noto Sans SC" pitchFamily="34" charset="-122"/>
                <a:cs typeface="Noto Sans SC" pitchFamily="34" charset="-120"/>
              </a:rPr>
              <a:t>较大的市场潜力和竞争优势</a:t>
            </a:r>
            <a:endParaRPr lang="en-US" sz="1100" dirty="0"/>
          </a:p>
        </p:txBody>
      </p:sp>
      <p:sp>
        <p:nvSpPr>
          <p:cNvPr id="5" name="Text 2"/>
          <p:cNvSpPr/>
          <p:nvPr/>
        </p:nvSpPr>
        <p:spPr>
          <a:xfrm>
            <a:off x="6153150" y="1317284"/>
            <a:ext cx="2095500" cy="523875"/>
          </a:xfrm>
          <a:prstGeom prst="rect">
            <a:avLst/>
          </a:prstGeom>
          <a:noFill/>
          <a:ln/>
        </p:spPr>
        <p:txBody>
          <a:bodyPr wrap="square" rtlCol="0" anchor="t"/>
          <a:lstStyle/>
          <a:p>
            <a:pPr marL="0" indent="0" algn="l">
              <a:lnSpc>
                <a:spcPct val="150000"/>
              </a:lnSpc>
              <a:buNone/>
            </a:pPr>
            <a:r>
              <a:rPr lang="en-US" sz="1100" b="1" dirty="0">
                <a:solidFill>
                  <a:srgbClr val="383838"/>
                </a:solidFill>
                <a:latin typeface="Noto Sans SC" pitchFamily="34" charset="0"/>
                <a:ea typeface="Noto Sans SC" pitchFamily="34" charset="-122"/>
                <a:cs typeface="Noto Sans SC" pitchFamily="34" charset="-120"/>
              </a:rPr>
              <a:t>劣势</a:t>
            </a:r>
            <a:br>
              <a:rPr sz="1100" dirty="0"/>
            </a:br>
            <a:r>
              <a:rPr lang="en-US" sz="1100" dirty="0">
                <a:solidFill>
                  <a:srgbClr val="383838"/>
                </a:solidFill>
                <a:latin typeface="Noto Sans SC" pitchFamily="34" charset="0"/>
                <a:ea typeface="Noto Sans SC" pitchFamily="34" charset="-122"/>
                <a:cs typeface="Noto Sans SC" pitchFamily="34" charset="-120"/>
              </a:rPr>
              <a:t>研发和生产成本较高，可能影响产品定价</a:t>
            </a:r>
            <a:br>
              <a:rPr sz="1100" dirty="0"/>
            </a:br>
            <a:r>
              <a:rPr lang="en-US" sz="1100" dirty="0">
                <a:solidFill>
                  <a:srgbClr val="383838"/>
                </a:solidFill>
                <a:latin typeface="Noto Sans SC" pitchFamily="34" charset="0"/>
                <a:ea typeface="Noto Sans SC" pitchFamily="34" charset="-122"/>
                <a:cs typeface="Noto Sans SC" pitchFamily="34" charset="-120"/>
              </a:rPr>
              <a:t>推广和营销需要时间和资源</a:t>
            </a:r>
            <a:endParaRPr lang="en-US" sz="1100" dirty="0"/>
          </a:p>
        </p:txBody>
      </p:sp>
      <p:sp>
        <p:nvSpPr>
          <p:cNvPr id="6" name="Text 3"/>
          <p:cNvSpPr/>
          <p:nvPr/>
        </p:nvSpPr>
        <p:spPr>
          <a:xfrm>
            <a:off x="833662" y="3016591"/>
            <a:ext cx="2446565" cy="666750"/>
          </a:xfrm>
          <a:prstGeom prst="rect">
            <a:avLst/>
          </a:prstGeom>
          <a:noFill/>
          <a:ln/>
        </p:spPr>
        <p:txBody>
          <a:bodyPr wrap="square" rtlCol="0" anchor="t"/>
          <a:lstStyle/>
          <a:p>
            <a:pPr marL="0" indent="0" algn="l">
              <a:lnSpc>
                <a:spcPct val="150000"/>
              </a:lnSpc>
              <a:buNone/>
            </a:pPr>
            <a:r>
              <a:rPr lang="en-US" sz="1100" b="1" dirty="0">
                <a:solidFill>
                  <a:srgbClr val="383838"/>
                </a:solidFill>
                <a:latin typeface="Noto Sans SC" pitchFamily="34" charset="0"/>
                <a:ea typeface="Noto Sans SC" pitchFamily="34" charset="-122"/>
                <a:cs typeface="Noto Sans SC" pitchFamily="34" charset="-120"/>
              </a:rPr>
              <a:t>机会</a:t>
            </a:r>
            <a:br>
              <a:rPr sz="1100" dirty="0"/>
            </a:br>
            <a:r>
              <a:rPr lang="en-US" sz="1100" dirty="0" err="1">
                <a:solidFill>
                  <a:srgbClr val="383838"/>
                </a:solidFill>
                <a:latin typeface="Noto Sans SC" pitchFamily="34" charset="0"/>
                <a:ea typeface="Noto Sans SC" pitchFamily="34" charset="-122"/>
                <a:cs typeface="Noto Sans SC" pitchFamily="34" charset="-120"/>
              </a:rPr>
              <a:t>中国社会老龄化进程加快，老年人代步和出行需求增长政府对智能交通和辅助驾驶领域支持力度加大</a:t>
            </a:r>
            <a:endParaRPr lang="en-US" sz="1100" dirty="0"/>
          </a:p>
        </p:txBody>
      </p:sp>
      <p:sp>
        <p:nvSpPr>
          <p:cNvPr id="7" name="Text 4"/>
          <p:cNvSpPr/>
          <p:nvPr/>
        </p:nvSpPr>
        <p:spPr>
          <a:xfrm>
            <a:off x="6153150" y="3302341"/>
            <a:ext cx="2095500" cy="381000"/>
          </a:xfrm>
          <a:prstGeom prst="rect">
            <a:avLst/>
          </a:prstGeom>
          <a:noFill/>
          <a:ln/>
        </p:spPr>
        <p:txBody>
          <a:bodyPr wrap="square" rtlCol="0" anchor="t"/>
          <a:lstStyle/>
          <a:p>
            <a:pPr marL="0" indent="0" algn="l">
              <a:lnSpc>
                <a:spcPct val="150000"/>
              </a:lnSpc>
              <a:buNone/>
            </a:pPr>
            <a:r>
              <a:rPr lang="en-US" sz="1100" b="1" dirty="0">
                <a:solidFill>
                  <a:srgbClr val="383838"/>
                </a:solidFill>
                <a:latin typeface="Noto Sans SC" pitchFamily="34" charset="0"/>
                <a:ea typeface="Noto Sans SC" pitchFamily="34" charset="-122"/>
                <a:cs typeface="Noto Sans SC" pitchFamily="34" charset="-120"/>
              </a:rPr>
              <a:t>威胁</a:t>
            </a:r>
            <a:br>
              <a:rPr sz="1100" dirty="0"/>
            </a:br>
            <a:r>
              <a:rPr lang="en-US" sz="1100" dirty="0">
                <a:solidFill>
                  <a:srgbClr val="383838"/>
                </a:solidFill>
                <a:latin typeface="Noto Sans SC" pitchFamily="34" charset="0"/>
                <a:ea typeface="Noto Sans SC" pitchFamily="34" charset="-122"/>
                <a:cs typeface="Noto Sans SC" pitchFamily="34" charset="-120"/>
              </a:rPr>
              <a:t>市场竞争和技术风险</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06</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zh-CN" altLang="en-US" sz="3200" b="1" dirty="0">
                <a:solidFill>
                  <a:srgbClr val="000000"/>
                </a:solidFill>
                <a:latin typeface="Noto Sans SC" pitchFamily="34" charset="0"/>
                <a:ea typeface="Noto Sans SC" pitchFamily="34" charset="-122"/>
                <a:cs typeface="Noto Sans SC" pitchFamily="34" charset="-120"/>
              </a:rPr>
              <a:t>盈利</a:t>
            </a:r>
            <a:r>
              <a:rPr lang="en-US" sz="3200" b="1" dirty="0" err="1">
                <a:solidFill>
                  <a:srgbClr val="000000"/>
                </a:solidFill>
                <a:latin typeface="Noto Sans SC" pitchFamily="34" charset="0"/>
                <a:ea typeface="Noto Sans SC" pitchFamily="34" charset="-122"/>
                <a:cs typeface="Noto Sans SC" pitchFamily="34" charset="-120"/>
              </a:rPr>
              <a:t>模式</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938338" y="1666875"/>
            <a:ext cx="885825" cy="661988"/>
          </a:xfrm>
          <a:prstGeom prst="rect">
            <a:avLst/>
          </a:prstGeom>
          <a:noFill/>
          <a:ln/>
        </p:spPr>
        <p:txBody>
          <a:bodyPr wrap="square" rtlCol="0" anchor="ctr"/>
          <a:lstStyle/>
          <a:p>
            <a:pPr marL="0" indent="0" algn="l">
              <a:buNone/>
            </a:pPr>
            <a:r>
              <a:rPr lang="en-US" sz="3690" b="1" dirty="0">
                <a:solidFill>
                  <a:srgbClr val="FCB513"/>
                </a:solidFill>
                <a:latin typeface="Noto Sans SC" pitchFamily="34" charset="0"/>
                <a:ea typeface="Noto Sans SC" pitchFamily="34" charset="-122"/>
                <a:cs typeface="Noto Sans SC" pitchFamily="34" charset="-120"/>
              </a:rPr>
              <a:t>02</a:t>
            </a:r>
            <a:endParaRPr lang="en-US" sz="3690" dirty="0"/>
          </a:p>
        </p:txBody>
      </p:sp>
      <p:sp>
        <p:nvSpPr>
          <p:cNvPr id="3" name="Text 1"/>
          <p:cNvSpPr/>
          <p:nvPr/>
        </p:nvSpPr>
        <p:spPr>
          <a:xfrm>
            <a:off x="2824163" y="1595438"/>
            <a:ext cx="5754053" cy="819150"/>
          </a:xfrm>
          <a:prstGeom prst="rect">
            <a:avLst/>
          </a:prstGeom>
          <a:noFill/>
          <a:ln/>
        </p:spPr>
        <p:txBody>
          <a:bodyPr wrap="square" rtlCol="0" anchor="ctr"/>
          <a:lstStyle/>
          <a:p>
            <a:pPr marL="0" indent="0" algn="l">
              <a:buNone/>
            </a:pPr>
            <a:r>
              <a:rPr lang="en-US" sz="3200" b="1" dirty="0" err="1">
                <a:solidFill>
                  <a:srgbClr val="000000"/>
                </a:solidFill>
                <a:latin typeface="Noto Sans SC" pitchFamily="34" charset="0"/>
                <a:ea typeface="Noto Sans SC" pitchFamily="34" charset="-122"/>
                <a:cs typeface="Noto Sans SC" pitchFamily="34" charset="-120"/>
              </a:rPr>
              <a:t>市场调研</a:t>
            </a:r>
            <a:endParaRPr lang="en-US" sz="3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304800" y="1338263"/>
            <a:ext cx="1828800" cy="1585913"/>
          </a:xfrm>
          <a:prstGeom prst="rect">
            <a:avLst/>
          </a:prstGeom>
          <a:noFill/>
          <a:ln/>
        </p:spPr>
        <p:txBody>
          <a:bodyPr wrap="square" rtlCol="0" anchor="t"/>
          <a:lstStyle/>
          <a:p>
            <a:pPr marL="0" indent="0">
              <a:buNone/>
            </a:pPr>
            <a:r>
              <a:rPr lang="en-US" sz="1400" b="1" dirty="0" err="1">
                <a:solidFill>
                  <a:srgbClr val="000000"/>
                </a:solidFill>
                <a:latin typeface="Noto Sans SC" pitchFamily="34" charset="0"/>
                <a:ea typeface="Noto Sans SC" pitchFamily="34" charset="-122"/>
                <a:cs typeface="Noto Sans SC" pitchFamily="34" charset="-120"/>
              </a:rPr>
              <a:t>在盈利上，一方面，在将向合作公司收取系统开发的费用，并每两年续签一次系统维护与升级的服务。同时，我们希望抽取部分个人语音</a:t>
            </a:r>
            <a:r>
              <a:rPr lang="zh-CN" altLang="en-US" sz="1400" b="1" dirty="0">
                <a:solidFill>
                  <a:srgbClr val="000000"/>
                </a:solidFill>
                <a:latin typeface="Noto Sans SC" pitchFamily="34" charset="0"/>
                <a:ea typeface="Noto Sans SC" pitchFamily="34" charset="-122"/>
                <a:cs typeface="Noto Sans SC" pitchFamily="34" charset="-120"/>
              </a:rPr>
              <a:t>习惯</a:t>
            </a:r>
            <a:r>
              <a:rPr lang="en-US" sz="1400" b="1" dirty="0" err="1">
                <a:solidFill>
                  <a:srgbClr val="000000"/>
                </a:solidFill>
                <a:latin typeface="Noto Sans SC" pitchFamily="34" charset="0"/>
                <a:ea typeface="Noto Sans SC" pitchFamily="34" charset="-122"/>
                <a:cs typeface="Noto Sans SC" pitchFamily="34" charset="-120"/>
              </a:rPr>
              <a:t>学习、自动充电、自动导航等增值功能的收益作为工作室的长期收入</a:t>
            </a:r>
            <a:r>
              <a:rPr lang="en-US" sz="1400" b="1" dirty="0">
                <a:solidFill>
                  <a:srgbClr val="000000"/>
                </a:solidFill>
                <a:latin typeface="Noto Sans SC" pitchFamily="34" charset="0"/>
                <a:ea typeface="Noto Sans SC" pitchFamily="34" charset="-122"/>
                <a:cs typeface="Noto Sans SC" pitchFamily="34" charset="-120"/>
              </a:rPr>
              <a:t>。</a:t>
            </a:r>
            <a:endParaRPr lang="en-US" sz="1400" dirty="0"/>
          </a:p>
        </p:txBody>
      </p:sp>
      <p:sp>
        <p:nvSpPr>
          <p:cNvPr id="4" name="Text 1"/>
          <p:cNvSpPr/>
          <p:nvPr/>
        </p:nvSpPr>
        <p:spPr>
          <a:xfrm>
            <a:off x="3024188" y="1352550"/>
            <a:ext cx="2681288" cy="1285875"/>
          </a:xfrm>
          <a:prstGeom prst="rect">
            <a:avLst/>
          </a:prstGeom>
          <a:noFill/>
          <a:ln/>
        </p:spPr>
        <p:txBody>
          <a:bodyPr wrap="square" rtlCol="0" anchor="t"/>
          <a:lstStyle/>
          <a:p>
            <a:pPr marL="0" indent="0" algn="l">
              <a:lnSpc>
                <a:spcPct val="150000"/>
              </a:lnSpc>
              <a:buNone/>
            </a:pPr>
            <a:r>
              <a:rPr lang="en-US" sz="1920" b="1" dirty="0">
                <a:solidFill>
                  <a:srgbClr val="FFFFFF"/>
                </a:solidFill>
                <a:latin typeface="Noto Sans SC" pitchFamily="34" charset="0"/>
                <a:ea typeface="Noto Sans SC" pitchFamily="34" charset="-122"/>
                <a:cs typeface="Noto Sans SC" pitchFamily="34" charset="-120"/>
              </a:rPr>
              <a:t>系统开发</a:t>
            </a:r>
            <a:br>
              <a:rPr dirty="0"/>
            </a:br>
            <a:r>
              <a:rPr lang="en-US" sz="1920" dirty="0">
                <a:solidFill>
                  <a:srgbClr val="FFFFFF"/>
                </a:solidFill>
                <a:latin typeface="Noto Sans SC" pitchFamily="34" charset="0"/>
                <a:ea typeface="Noto Sans SC" pitchFamily="34" charset="-122"/>
                <a:cs typeface="Noto Sans SC" pitchFamily="34" charset="-120"/>
              </a:rPr>
              <a:t>系统维护</a:t>
            </a:r>
            <a:br>
              <a:rPr dirty="0"/>
            </a:br>
            <a:r>
              <a:rPr lang="en-US" sz="1920" dirty="0">
                <a:solidFill>
                  <a:srgbClr val="FFFFFF"/>
                </a:solidFill>
                <a:latin typeface="Noto Sans SC" pitchFamily="34" charset="0"/>
                <a:ea typeface="Noto Sans SC" pitchFamily="34" charset="-122"/>
                <a:cs typeface="Noto Sans SC" pitchFamily="34" charset="-120"/>
              </a:rPr>
              <a:t>系统升级</a:t>
            </a:r>
            <a:endParaRPr lang="en-US" sz="1920" dirty="0"/>
          </a:p>
        </p:txBody>
      </p:sp>
      <p:sp>
        <p:nvSpPr>
          <p:cNvPr id="5" name="Text 2"/>
          <p:cNvSpPr/>
          <p:nvPr/>
        </p:nvSpPr>
        <p:spPr>
          <a:xfrm>
            <a:off x="6215063" y="1352550"/>
            <a:ext cx="2681288" cy="1714500"/>
          </a:xfrm>
          <a:prstGeom prst="rect">
            <a:avLst/>
          </a:prstGeom>
          <a:noFill/>
          <a:ln/>
        </p:spPr>
        <p:txBody>
          <a:bodyPr wrap="square" rtlCol="0" anchor="t"/>
          <a:lstStyle/>
          <a:p>
            <a:pPr marL="0" indent="0" algn="l">
              <a:lnSpc>
                <a:spcPct val="150000"/>
              </a:lnSpc>
              <a:buNone/>
            </a:pPr>
            <a:r>
              <a:rPr lang="en-US" sz="1920" b="1" dirty="0">
                <a:solidFill>
                  <a:srgbClr val="FFFFFF"/>
                </a:solidFill>
                <a:latin typeface="Noto Sans SC" pitchFamily="34" charset="0"/>
                <a:ea typeface="Noto Sans SC" pitchFamily="34" charset="-122"/>
                <a:cs typeface="Noto Sans SC" pitchFamily="34" charset="-120"/>
              </a:rPr>
              <a:t>增值服务</a:t>
            </a:r>
            <a:br>
              <a:rPr dirty="0"/>
            </a:br>
            <a:r>
              <a:rPr lang="en-US" sz="1920" dirty="0" err="1">
                <a:solidFill>
                  <a:srgbClr val="FFFFFF"/>
                </a:solidFill>
                <a:latin typeface="Noto Sans SC" pitchFamily="34" charset="0"/>
                <a:ea typeface="Noto Sans SC" pitchFamily="34" charset="-122"/>
                <a:cs typeface="Noto Sans SC" pitchFamily="34" charset="-120"/>
              </a:rPr>
              <a:t>个人语音</a:t>
            </a:r>
            <a:r>
              <a:rPr lang="zh-CN" altLang="en-US" sz="1920" dirty="0">
                <a:solidFill>
                  <a:srgbClr val="FFFFFF"/>
                </a:solidFill>
                <a:latin typeface="Noto Sans SC" pitchFamily="34" charset="0"/>
                <a:ea typeface="Noto Sans SC" pitchFamily="34" charset="-122"/>
                <a:cs typeface="Noto Sans SC" pitchFamily="34" charset="-120"/>
              </a:rPr>
              <a:t>习惯</a:t>
            </a:r>
            <a:r>
              <a:rPr lang="en-US" sz="1920" dirty="0" err="1">
                <a:solidFill>
                  <a:srgbClr val="FFFFFF"/>
                </a:solidFill>
                <a:latin typeface="Noto Sans SC" pitchFamily="34" charset="0"/>
                <a:ea typeface="Noto Sans SC" pitchFamily="34" charset="-122"/>
                <a:cs typeface="Noto Sans SC" pitchFamily="34" charset="-120"/>
              </a:rPr>
              <a:t>学习</a:t>
            </a:r>
            <a:br>
              <a:rPr dirty="0"/>
            </a:br>
            <a:r>
              <a:rPr lang="en-US" sz="1920" dirty="0">
                <a:solidFill>
                  <a:srgbClr val="FFFFFF"/>
                </a:solidFill>
                <a:latin typeface="Noto Sans SC" pitchFamily="34" charset="0"/>
                <a:ea typeface="Noto Sans SC" pitchFamily="34" charset="-122"/>
                <a:cs typeface="Noto Sans SC" pitchFamily="34" charset="-120"/>
              </a:rPr>
              <a:t>自动充电</a:t>
            </a:r>
            <a:br>
              <a:rPr dirty="0"/>
            </a:br>
            <a:r>
              <a:rPr lang="en-US" sz="1920" dirty="0">
                <a:solidFill>
                  <a:srgbClr val="FFFFFF"/>
                </a:solidFill>
                <a:latin typeface="Noto Sans SC" pitchFamily="34" charset="0"/>
                <a:ea typeface="Noto Sans SC" pitchFamily="34" charset="-122"/>
                <a:cs typeface="Noto Sans SC" pitchFamily="34" charset="-120"/>
              </a:rPr>
              <a:t>自动导航</a:t>
            </a:r>
            <a:endParaRPr lang="en-US" sz="192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4586288" y="1833562"/>
            <a:ext cx="3395663" cy="552450"/>
          </a:xfrm>
          <a:prstGeom prst="rect">
            <a:avLst/>
          </a:prstGeom>
          <a:noFill/>
          <a:ln/>
        </p:spPr>
        <p:txBody>
          <a:bodyPr wrap="square" rtlCol="0" anchor="ctr"/>
          <a:lstStyle/>
          <a:p>
            <a:pPr marL="0" indent="0" algn="ctr">
              <a:buNone/>
            </a:pPr>
            <a:r>
              <a:rPr lang="en-US" sz="2400" b="1" dirty="0">
                <a:solidFill>
                  <a:srgbClr val="FCB513"/>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4586288" y="2276475"/>
            <a:ext cx="3395663" cy="1033463"/>
          </a:xfrm>
          <a:prstGeom prst="rect">
            <a:avLst/>
          </a:prstGeom>
          <a:noFill/>
          <a:ln/>
        </p:spPr>
        <p:txBody>
          <a:bodyPr wrap="square" rtlCol="0" anchor="ctr"/>
          <a:lstStyle/>
          <a:p>
            <a:pPr marL="0" indent="0" algn="ctr">
              <a:buNone/>
            </a:pPr>
            <a:r>
              <a:rPr lang="en-US" sz="4500" b="1" dirty="0">
                <a:solidFill>
                  <a:srgbClr val="000000"/>
                </a:solidFill>
                <a:latin typeface="Noto Sans SC" pitchFamily="34" charset="0"/>
                <a:ea typeface="Noto Sans SC" pitchFamily="34" charset="-122"/>
                <a:cs typeface="Noto Sans SC" pitchFamily="34" charset="-120"/>
              </a:rPr>
              <a:t>THANKS</a:t>
            </a:r>
            <a:endParaRPr lang="en-US" sz="4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sp>
        <p:nvSpPr>
          <p:cNvPr id="3" name="Text 1"/>
          <p:cNvSpPr/>
          <p:nvPr/>
        </p:nvSpPr>
        <p:spPr>
          <a:xfrm>
            <a:off x="3791243" y="1875472"/>
            <a:ext cx="4505619" cy="3762375"/>
          </a:xfrm>
          <a:prstGeom prst="rect">
            <a:avLst/>
          </a:prstGeom>
          <a:noFill/>
          <a:ln/>
        </p:spPr>
        <p:txBody>
          <a:bodyPr wrap="square" rtlCol="0" anchor="t"/>
          <a:lstStyle/>
          <a:p>
            <a:pPr marL="342900" indent="-342900" algn="l">
              <a:lnSpc>
                <a:spcPct val="150000"/>
              </a:lnSpc>
              <a:buSzPct val="100000"/>
              <a:buChar char="•"/>
            </a:pPr>
            <a:r>
              <a:rPr lang="en-US" sz="1536" b="1" dirty="0">
                <a:solidFill>
                  <a:srgbClr val="383838"/>
                </a:solidFill>
                <a:latin typeface="Noto Sans SC" pitchFamily="34" charset="0"/>
                <a:ea typeface="Noto Sans SC" pitchFamily="34" charset="-122"/>
                <a:cs typeface="Noto Sans SC" pitchFamily="34" charset="-120"/>
              </a:rPr>
              <a:t>根据市场调查，当前老年人代步和出行市场需求旺盛，市场规模不断扩大。而现有的代步车和电动轮椅车产品功能单一，不能满足老年人日益增长的安全出行需求。因此，我们的智能代步车具有较大的市场潜力和竞争优势。</a:t>
            </a:r>
            <a:endParaRPr lang="en-US" sz="1536" dirty="0"/>
          </a:p>
        </p:txBody>
      </p:sp>
      <p:pic>
        <p:nvPicPr>
          <p:cNvPr id="4" name="Image 0" descr="https://assets.mindshow.fun/file/6873849/8aabd01df0c240caa30cad7add30d6ba?x-oss-process=style/img"/>
          <p:cNvPicPr>
            <a:picLocks noChangeAspect="1"/>
          </p:cNvPicPr>
          <p:nvPr/>
        </p:nvPicPr>
        <p:blipFill>
          <a:blip r:embed="rId3"/>
          <a:stretch>
            <a:fillRect/>
          </a:stretch>
        </p:blipFill>
        <p:spPr>
          <a:xfrm>
            <a:off x="771525" y="1052512"/>
            <a:ext cx="2543175" cy="3705225"/>
          </a:xfrm>
          <a:prstGeom prst="rect">
            <a:avLst/>
          </a:prstGeom>
        </p:spPr>
      </p:pic>
      <p:pic>
        <p:nvPicPr>
          <p:cNvPr id="5" name="Image 0" descr="preencoded.png">
            <a:extLst>
              <a:ext uri="{FF2B5EF4-FFF2-40B4-BE49-F238E27FC236}">
                <a16:creationId xmlns:a16="http://schemas.microsoft.com/office/drawing/2014/main" id="{B538E2C1-A806-7D92-B669-676EB22E3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657225" y="1052512"/>
            <a:ext cx="7715250" cy="36418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375" y="992222"/>
            <a:ext cx="7715250" cy="3452813"/>
          </a:xfrm>
          <a:prstGeom prst="rect">
            <a:avLst/>
          </a:prstGeom>
        </p:spPr>
      </p:pic>
      <p:sp>
        <p:nvSpPr>
          <p:cNvPr id="4" name="Text 1"/>
          <p:cNvSpPr/>
          <p:nvPr/>
        </p:nvSpPr>
        <p:spPr>
          <a:xfrm>
            <a:off x="5200650" y="1188244"/>
            <a:ext cx="3009900" cy="514350"/>
          </a:xfrm>
          <a:prstGeom prst="rect">
            <a:avLst/>
          </a:prstGeom>
          <a:noFill/>
          <a:ln/>
        </p:spPr>
        <p:txBody>
          <a:bodyPr wrap="square" rtlCol="0" anchor="t"/>
          <a:lstStyle/>
          <a:p>
            <a:pPr marL="0" indent="0" algn="l">
              <a:lnSpc>
                <a:spcPct val="150000"/>
              </a:lnSpc>
              <a:buNone/>
            </a:pPr>
            <a:r>
              <a:rPr lang="en-US" sz="1152" b="1" dirty="0">
                <a:solidFill>
                  <a:srgbClr val="383838"/>
                </a:solidFill>
                <a:latin typeface="Noto Sans SC" pitchFamily="34" charset="0"/>
                <a:ea typeface="Noto Sans SC" pitchFamily="34" charset="-122"/>
                <a:cs typeface="Noto Sans SC" pitchFamily="34" charset="-120"/>
              </a:rPr>
              <a:t>我们针对电动轮椅行业竞争格局进行分析，可分为三个梯队：</a:t>
            </a:r>
            <a:endParaRPr lang="en-US" sz="1152" b="1" dirty="0"/>
          </a:p>
        </p:txBody>
      </p:sp>
      <p:sp>
        <p:nvSpPr>
          <p:cNvPr id="5" name="Text 2"/>
          <p:cNvSpPr/>
          <p:nvPr/>
        </p:nvSpPr>
        <p:spPr>
          <a:xfrm>
            <a:off x="5200650" y="2031206"/>
            <a:ext cx="3009900" cy="514350"/>
          </a:xfrm>
          <a:prstGeom prst="rect">
            <a:avLst/>
          </a:prstGeom>
          <a:noFill/>
          <a:ln/>
        </p:spPr>
        <p:txBody>
          <a:bodyPr wrap="square" rtlCol="0" anchor="t"/>
          <a:lstStyle/>
          <a:p>
            <a:pPr marL="0" indent="0" algn="l">
              <a:lnSpc>
                <a:spcPct val="150000"/>
              </a:lnSpc>
              <a:buNone/>
            </a:pPr>
            <a:r>
              <a:rPr lang="en-US" sz="1152" b="1" dirty="0">
                <a:solidFill>
                  <a:srgbClr val="383838"/>
                </a:solidFill>
                <a:latin typeface="Noto Sans SC" pitchFamily="34" charset="0"/>
                <a:ea typeface="Noto Sans SC" pitchFamily="34" charset="-122"/>
                <a:cs typeface="Noto Sans SC" pitchFamily="34" charset="-120"/>
              </a:rPr>
              <a:t>第一梯队为定位高端市场，主要有德国斯维驰、奥托博克、日本三贵等品牌。</a:t>
            </a:r>
            <a:endParaRPr lang="en-US" sz="1152" b="1" dirty="0"/>
          </a:p>
        </p:txBody>
      </p:sp>
      <p:sp>
        <p:nvSpPr>
          <p:cNvPr id="6" name="Text 3"/>
          <p:cNvSpPr/>
          <p:nvPr/>
        </p:nvSpPr>
        <p:spPr>
          <a:xfrm>
            <a:off x="5200650" y="2869406"/>
            <a:ext cx="3009900" cy="514350"/>
          </a:xfrm>
          <a:prstGeom prst="rect">
            <a:avLst/>
          </a:prstGeom>
          <a:noFill/>
          <a:ln/>
        </p:spPr>
        <p:txBody>
          <a:bodyPr wrap="square" rtlCol="0" anchor="t"/>
          <a:lstStyle/>
          <a:p>
            <a:pPr marL="0" indent="0" algn="l">
              <a:lnSpc>
                <a:spcPct val="150000"/>
              </a:lnSpc>
              <a:buNone/>
            </a:pPr>
            <a:r>
              <a:rPr lang="en-US" sz="1152" b="1" dirty="0" err="1">
                <a:solidFill>
                  <a:srgbClr val="383838"/>
                </a:solidFill>
                <a:latin typeface="Noto Sans SC" pitchFamily="34" charset="0"/>
                <a:ea typeface="Noto Sans SC" pitchFamily="34" charset="-122"/>
                <a:cs typeface="Noto Sans SC" pitchFamily="34" charset="-120"/>
              </a:rPr>
              <a:t>第二梯队为定位</a:t>
            </a:r>
            <a:r>
              <a:rPr lang="en-US" altLang="zh-CN" sz="1152" b="1" dirty="0" err="1">
                <a:solidFill>
                  <a:srgbClr val="383838"/>
                </a:solidFill>
                <a:latin typeface="Noto Sans SC" pitchFamily="34" charset="0"/>
                <a:ea typeface="Noto Sans SC" pitchFamily="34" charset="-122"/>
                <a:cs typeface="Noto Sans SC" pitchFamily="34" charset="-120"/>
              </a:rPr>
              <a:t>中端市场</a:t>
            </a:r>
            <a:r>
              <a:rPr lang="en-US" sz="1152" b="1" dirty="0" err="1">
                <a:solidFill>
                  <a:srgbClr val="383838"/>
                </a:solidFill>
                <a:latin typeface="Noto Sans SC" pitchFamily="34" charset="0"/>
                <a:ea typeface="Noto Sans SC" pitchFamily="34" charset="-122"/>
                <a:cs typeface="Noto Sans SC" pitchFamily="34" charset="-120"/>
              </a:rPr>
              <a:t>，主要为本土领先品牌</a:t>
            </a:r>
            <a:r>
              <a:rPr lang="en-US" sz="1152" b="1" dirty="0">
                <a:solidFill>
                  <a:srgbClr val="383838"/>
                </a:solidFill>
                <a:latin typeface="Noto Sans SC" pitchFamily="34" charset="0"/>
                <a:ea typeface="Noto Sans SC" pitchFamily="34" charset="-122"/>
                <a:cs typeface="Noto Sans SC" pitchFamily="34" charset="-120"/>
              </a:rPr>
              <a:t>。</a:t>
            </a:r>
            <a:endParaRPr lang="en-US" sz="1152" b="1" dirty="0"/>
          </a:p>
        </p:txBody>
      </p:sp>
      <p:sp>
        <p:nvSpPr>
          <p:cNvPr id="7" name="Text 4"/>
          <p:cNvSpPr/>
          <p:nvPr/>
        </p:nvSpPr>
        <p:spPr>
          <a:xfrm>
            <a:off x="5200650" y="3769519"/>
            <a:ext cx="3009900" cy="514350"/>
          </a:xfrm>
          <a:prstGeom prst="rect">
            <a:avLst/>
          </a:prstGeom>
          <a:noFill/>
          <a:ln/>
        </p:spPr>
        <p:txBody>
          <a:bodyPr wrap="square" rtlCol="0" anchor="t"/>
          <a:lstStyle/>
          <a:p>
            <a:pPr marL="0" indent="0" algn="l">
              <a:lnSpc>
                <a:spcPct val="150000"/>
              </a:lnSpc>
              <a:buNone/>
            </a:pPr>
            <a:r>
              <a:rPr lang="en-US" sz="1152" b="1" dirty="0">
                <a:solidFill>
                  <a:srgbClr val="383838"/>
                </a:solidFill>
                <a:latin typeface="Noto Sans SC" pitchFamily="34" charset="0"/>
                <a:ea typeface="Noto Sans SC" pitchFamily="34" charset="-122"/>
                <a:cs typeface="Noto Sans SC" pitchFamily="34" charset="-120"/>
              </a:rPr>
              <a:t>第三梯队为定位低端市场，主要由中小型电动轮椅生产企业所占据。</a:t>
            </a:r>
            <a:endParaRPr lang="en-US" sz="1152" b="1" dirty="0"/>
          </a:p>
        </p:txBody>
      </p:sp>
      <p:sp>
        <p:nvSpPr>
          <p:cNvPr id="9" name="文本框 8">
            <a:extLst>
              <a:ext uri="{FF2B5EF4-FFF2-40B4-BE49-F238E27FC236}">
                <a16:creationId xmlns:a16="http://schemas.microsoft.com/office/drawing/2014/main" id="{CA2ED57D-79A5-FEB8-07F9-3A816030C079}"/>
              </a:ext>
            </a:extLst>
          </p:cNvPr>
          <p:cNvSpPr txBox="1"/>
          <p:nvPr/>
        </p:nvSpPr>
        <p:spPr>
          <a:xfrm>
            <a:off x="1424866" y="1373981"/>
            <a:ext cx="4572000" cy="369332"/>
          </a:xfrm>
          <a:prstGeom prst="rect">
            <a:avLst/>
          </a:prstGeom>
          <a:noFill/>
        </p:spPr>
        <p:txBody>
          <a:bodyPr wrap="square">
            <a:spAutoFit/>
          </a:bodyPr>
          <a:lstStyle/>
          <a:p>
            <a:r>
              <a:rPr lang="en-US" altLang="zh-CN" sz="1800" dirty="0" err="1">
                <a:solidFill>
                  <a:srgbClr val="383838"/>
                </a:solidFill>
                <a:latin typeface="Noto Sans SC" pitchFamily="34" charset="0"/>
                <a:ea typeface="Noto Sans SC" pitchFamily="34" charset="-122"/>
                <a:cs typeface="Noto Sans SC" pitchFamily="34" charset="-120"/>
              </a:rPr>
              <a:t>电动轮椅行业竞争格局</a:t>
            </a:r>
            <a:endParaRPr lang="zh-CN" altLang="en-US" dirty="0"/>
          </a:p>
        </p:txBody>
      </p:sp>
      <p:sp>
        <p:nvSpPr>
          <p:cNvPr id="11" name="文本框 10">
            <a:extLst>
              <a:ext uri="{FF2B5EF4-FFF2-40B4-BE49-F238E27FC236}">
                <a16:creationId xmlns:a16="http://schemas.microsoft.com/office/drawing/2014/main" id="{63778740-47A3-7572-49DC-6BDD5F9E60A1}"/>
              </a:ext>
            </a:extLst>
          </p:cNvPr>
          <p:cNvSpPr txBox="1"/>
          <p:nvPr/>
        </p:nvSpPr>
        <p:spPr>
          <a:xfrm>
            <a:off x="2133600" y="2209443"/>
            <a:ext cx="4572000" cy="369332"/>
          </a:xfrm>
          <a:prstGeom prst="rect">
            <a:avLst/>
          </a:prstGeom>
          <a:noFill/>
        </p:spPr>
        <p:txBody>
          <a:bodyPr wrap="square">
            <a:spAutoFit/>
          </a:bodyPr>
          <a:lstStyle/>
          <a:p>
            <a:r>
              <a:rPr lang="en-US" altLang="zh-CN" sz="1800" dirty="0" err="1">
                <a:solidFill>
                  <a:srgbClr val="383838"/>
                </a:solidFill>
                <a:latin typeface="Noto Sans SC" pitchFamily="34" charset="0"/>
                <a:ea typeface="Noto Sans SC" pitchFamily="34" charset="-122"/>
                <a:cs typeface="Noto Sans SC" pitchFamily="34" charset="-120"/>
              </a:rPr>
              <a:t>高端市场</a:t>
            </a:r>
            <a:endParaRPr lang="zh-CN" altLang="en-US" dirty="0"/>
          </a:p>
        </p:txBody>
      </p:sp>
      <p:sp>
        <p:nvSpPr>
          <p:cNvPr id="13" name="文本框 12">
            <a:extLst>
              <a:ext uri="{FF2B5EF4-FFF2-40B4-BE49-F238E27FC236}">
                <a16:creationId xmlns:a16="http://schemas.microsoft.com/office/drawing/2014/main" id="{47ADDDE6-8E9C-918F-057C-8F30263BF730}"/>
              </a:ext>
            </a:extLst>
          </p:cNvPr>
          <p:cNvSpPr txBox="1"/>
          <p:nvPr/>
        </p:nvSpPr>
        <p:spPr>
          <a:xfrm>
            <a:off x="2133600" y="2989481"/>
            <a:ext cx="4572000" cy="369332"/>
          </a:xfrm>
          <a:prstGeom prst="rect">
            <a:avLst/>
          </a:prstGeom>
          <a:noFill/>
        </p:spPr>
        <p:txBody>
          <a:bodyPr wrap="square">
            <a:spAutoFit/>
          </a:bodyPr>
          <a:lstStyle/>
          <a:p>
            <a:r>
              <a:rPr lang="en-US" altLang="zh-CN" sz="1800" dirty="0" err="1">
                <a:solidFill>
                  <a:srgbClr val="383838"/>
                </a:solidFill>
                <a:latin typeface="Noto Sans SC" pitchFamily="34" charset="0"/>
                <a:ea typeface="Noto Sans SC" pitchFamily="34" charset="-122"/>
                <a:cs typeface="Noto Sans SC" pitchFamily="34" charset="-120"/>
              </a:rPr>
              <a:t>中端市场</a:t>
            </a:r>
            <a:endParaRPr lang="zh-CN" altLang="en-US" dirty="0"/>
          </a:p>
        </p:txBody>
      </p:sp>
      <p:sp>
        <p:nvSpPr>
          <p:cNvPr id="15" name="文本框 14">
            <a:extLst>
              <a:ext uri="{FF2B5EF4-FFF2-40B4-BE49-F238E27FC236}">
                <a16:creationId xmlns:a16="http://schemas.microsoft.com/office/drawing/2014/main" id="{86BA7AE5-0D09-4235-20EB-B6ECC69F3B1D}"/>
              </a:ext>
            </a:extLst>
          </p:cNvPr>
          <p:cNvSpPr txBox="1"/>
          <p:nvPr/>
        </p:nvSpPr>
        <p:spPr>
          <a:xfrm>
            <a:off x="2133600" y="3781187"/>
            <a:ext cx="4572000" cy="369332"/>
          </a:xfrm>
          <a:prstGeom prst="rect">
            <a:avLst/>
          </a:prstGeom>
          <a:noFill/>
        </p:spPr>
        <p:txBody>
          <a:bodyPr wrap="square">
            <a:spAutoFit/>
          </a:bodyPr>
          <a:lstStyle/>
          <a:p>
            <a:r>
              <a:rPr lang="en-US" altLang="zh-CN" sz="1800" dirty="0" err="1">
                <a:solidFill>
                  <a:srgbClr val="383838"/>
                </a:solidFill>
                <a:latin typeface="Noto Sans SC" pitchFamily="34" charset="0"/>
                <a:ea typeface="Noto Sans SC" pitchFamily="34" charset="-122"/>
                <a:cs typeface="Noto Sans SC" pitchFamily="34" charset="-120"/>
              </a:rPr>
              <a:t>低端市场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1"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9" name="图形 8">
            <a:extLst>
              <a:ext uri="{FF2B5EF4-FFF2-40B4-BE49-F238E27FC236}">
                <a16:creationId xmlns:a16="http://schemas.microsoft.com/office/drawing/2014/main" id="{4DC3A3AC-38EE-4877-89C6-4409682A85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6204" y="1306323"/>
            <a:ext cx="6125900" cy="3618556"/>
          </a:xfrm>
          <a:prstGeom prst="rect">
            <a:avLst/>
          </a:prstGeom>
          <a:effectLst>
            <a:reflection endPos="0" dist="50800" dir="5400000" sy="-100000" algn="bl" rotWithShape="0"/>
          </a:effectLst>
        </p:spPr>
      </p:pic>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sp>
        <p:nvSpPr>
          <p:cNvPr id="3" name="Text 1"/>
          <p:cNvSpPr/>
          <p:nvPr/>
        </p:nvSpPr>
        <p:spPr>
          <a:xfrm>
            <a:off x="785812" y="876666"/>
            <a:ext cx="3786188" cy="3762375"/>
          </a:xfrm>
          <a:prstGeom prst="rect">
            <a:avLst/>
          </a:prstGeom>
          <a:noFill/>
          <a:ln/>
        </p:spPr>
        <p:txBody>
          <a:bodyPr wrap="square" rtlCol="0" anchor="t"/>
          <a:lstStyle/>
          <a:p>
            <a:pPr marL="342900" indent="-342900" algn="l">
              <a:lnSpc>
                <a:spcPct val="150000"/>
              </a:lnSpc>
              <a:buSzPct val="100000"/>
              <a:buChar char="•"/>
            </a:pPr>
            <a:r>
              <a:rPr lang="en-US" sz="1344" dirty="0">
                <a:solidFill>
                  <a:srgbClr val="383838"/>
                </a:solidFill>
                <a:latin typeface="华文隶书" panose="02010800040101010101" pitchFamily="2" charset="-122"/>
                <a:ea typeface="华文隶书" panose="02010800040101010101" pitchFamily="2" charset="-122"/>
                <a:cs typeface="Noto Sans SC" pitchFamily="34" charset="-120"/>
              </a:rPr>
              <a:t> </a:t>
            </a:r>
            <a:r>
              <a:rPr lang="en-US" sz="2000" b="1" dirty="0" err="1">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Whill</a:t>
            </a:r>
            <a:r>
              <a:rPr lang="en-US" sz="2000" b="1" dirty="0">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  </a:t>
            </a:r>
            <a:r>
              <a:rPr lang="en-US" sz="1344" dirty="0">
                <a:solidFill>
                  <a:srgbClr val="383838"/>
                </a:solidFill>
                <a:latin typeface="华文中宋" panose="02010600040101010101" pitchFamily="2" charset="-122"/>
                <a:ea typeface="华文中宋" panose="02010600040101010101" pitchFamily="2" charset="-122"/>
                <a:cs typeface="Noto Sans SC" pitchFamily="34" charset="-120"/>
              </a:rPr>
              <a:t>：Whill是一家日本的电动智能轮椅企业，其主要产品是Whill Model Ci和Whill Model A，这两款产品都具有创新的</a:t>
            </a:r>
            <a:r>
              <a:rPr lang="en-US" sz="1344" b="1" dirty="0">
                <a:solidFill>
                  <a:srgbClr val="383838"/>
                </a:solidFill>
                <a:latin typeface="华文中宋" panose="02010600040101010101" pitchFamily="2" charset="-122"/>
                <a:ea typeface="华文中宋" panose="02010600040101010101" pitchFamily="2" charset="-122"/>
                <a:cs typeface="Noto Sans SC" pitchFamily="34" charset="-120"/>
              </a:rPr>
              <a:t>全地形前轮驱动系统</a:t>
            </a:r>
            <a:r>
              <a:rPr lang="en-US" sz="1344" dirty="0">
                <a:solidFill>
                  <a:srgbClr val="383838"/>
                </a:solidFill>
                <a:latin typeface="华文中宋" panose="02010600040101010101" pitchFamily="2" charset="-122"/>
                <a:ea typeface="华文中宋" panose="02010600040101010101" pitchFamily="2" charset="-122"/>
                <a:cs typeface="Noto Sans SC" pitchFamily="34" charset="-120"/>
              </a:rPr>
              <a:t>，可以在各种路面上平稳行驶，还有</a:t>
            </a:r>
            <a:r>
              <a:rPr lang="en-US" sz="1344" b="1" dirty="0">
                <a:solidFill>
                  <a:srgbClr val="383838"/>
                </a:solidFill>
                <a:latin typeface="华文中宋" panose="02010600040101010101" pitchFamily="2" charset="-122"/>
                <a:ea typeface="华文中宋" panose="02010600040101010101" pitchFamily="2" charset="-122"/>
                <a:cs typeface="Noto Sans SC" pitchFamily="34" charset="-120"/>
              </a:rPr>
              <a:t>智能手机应用程序</a:t>
            </a:r>
            <a:r>
              <a:rPr lang="en-US" sz="1344" dirty="0">
                <a:solidFill>
                  <a:srgbClr val="383838"/>
                </a:solidFill>
                <a:latin typeface="华文中宋" panose="02010600040101010101" pitchFamily="2" charset="-122"/>
                <a:ea typeface="华文中宋" panose="02010600040101010101" pitchFamily="2" charset="-122"/>
                <a:cs typeface="Noto Sans SC" pitchFamily="34" charset="-120"/>
              </a:rPr>
              <a:t>，可以远程控制轮椅或查看电池状态等信息。Whill Model Ci还具有可拆卸的电池和可折叠的座椅，方便携带和存放。Whill Model A则具有</a:t>
            </a:r>
            <a:r>
              <a:rPr lang="en-US" sz="1344" b="1" dirty="0">
                <a:solidFill>
                  <a:srgbClr val="383838"/>
                </a:solidFill>
                <a:latin typeface="华文中宋" panose="02010600040101010101" pitchFamily="2" charset="-122"/>
                <a:ea typeface="华文中宋" panose="02010600040101010101" pitchFamily="2" charset="-122"/>
                <a:cs typeface="Noto Sans SC" pitchFamily="34" charset="-120"/>
              </a:rPr>
              <a:t>自动驾驶功能</a:t>
            </a:r>
            <a:r>
              <a:rPr lang="en-US" sz="1344" dirty="0">
                <a:solidFill>
                  <a:srgbClr val="383838"/>
                </a:solidFill>
                <a:latin typeface="华文中宋" panose="02010600040101010101" pitchFamily="2" charset="-122"/>
                <a:ea typeface="华文中宋" panose="02010600040101010101" pitchFamily="2" charset="-122"/>
                <a:cs typeface="Noto Sans SC" pitchFamily="34" charset="-120"/>
              </a:rPr>
              <a:t>，可以通过人工智能和传感器识别周围的环境和障碍物，并自动规划最佳的行驶路线。</a:t>
            </a:r>
            <a:endParaRPr lang="en-US" sz="1344" dirty="0">
              <a:latin typeface="华文中宋" panose="02010600040101010101" pitchFamily="2" charset="-122"/>
              <a:ea typeface="华文中宋" panose="02010600040101010101" pitchFamily="2" charset="-122"/>
            </a:endParaRPr>
          </a:p>
        </p:txBody>
      </p:sp>
      <p:pic>
        <p:nvPicPr>
          <p:cNvPr id="7" name="图片 6">
            <a:extLst>
              <a:ext uri="{FF2B5EF4-FFF2-40B4-BE49-F238E27FC236}">
                <a16:creationId xmlns:a16="http://schemas.microsoft.com/office/drawing/2014/main" id="{984F854B-6516-CFF1-D744-CBE70AD9AEF8}"/>
              </a:ext>
            </a:extLst>
          </p:cNvPr>
          <p:cNvPicPr>
            <a:picLocks noChangeAspect="1"/>
          </p:cNvPicPr>
          <p:nvPr/>
        </p:nvPicPr>
        <p:blipFill>
          <a:blip r:embed="rId5"/>
          <a:stretch>
            <a:fillRect/>
          </a:stretch>
        </p:blipFill>
        <p:spPr>
          <a:xfrm flipH="1">
            <a:off x="4507545" y="1133914"/>
            <a:ext cx="4636455" cy="34307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8CA0D5C-FEAC-2271-855C-64251E0B05A0}"/>
              </a:ext>
            </a:extLst>
          </p:cNvPr>
          <p:cNvPicPr>
            <a:picLocks noChangeAspect="1"/>
          </p:cNvPicPr>
          <p:nvPr/>
        </p:nvPicPr>
        <p:blipFill>
          <a:blip r:embed="rId3">
            <a:alphaModFix amt="20000"/>
          </a:blip>
          <a:stretch>
            <a:fillRect/>
          </a:stretch>
        </p:blipFill>
        <p:spPr>
          <a:xfrm>
            <a:off x="978677" y="-897008"/>
            <a:ext cx="7186645" cy="7186645"/>
          </a:xfrm>
          <a:prstGeom prst="rect">
            <a:avLst/>
          </a:prstGeom>
        </p:spPr>
      </p:pic>
      <p:sp>
        <p:nvSpPr>
          <p:cNvPr id="2" name="Text 0"/>
          <p:cNvSpPr/>
          <p:nvPr/>
        </p:nvSpPr>
        <p:spPr>
          <a:xfrm>
            <a:off x="762000" y="228600"/>
            <a:ext cx="7806690" cy="552450"/>
          </a:xfrm>
          <a:prstGeom prst="rect">
            <a:avLst/>
          </a:prstGeom>
          <a:noFill/>
          <a:ln/>
        </p:spPr>
        <p:txBody>
          <a:bodyPr wrap="square" rtlCol="0" anchor="ctr"/>
          <a:lstStyle/>
          <a:p>
            <a:pPr marL="0" indent="0" algn="l">
              <a:buNone/>
            </a:pPr>
            <a:r>
              <a:rPr lang="en-US" sz="2400" b="1" dirty="0" err="1">
                <a:solidFill>
                  <a:srgbClr val="000000"/>
                </a:solidFill>
                <a:latin typeface="Noto Sans SC" pitchFamily="34" charset="0"/>
                <a:ea typeface="Noto Sans SC" pitchFamily="34" charset="-122"/>
                <a:cs typeface="Noto Sans SC" pitchFamily="34" charset="-120"/>
              </a:rPr>
              <a:t>市场调研</a:t>
            </a:r>
            <a:endParaRPr lang="en-US" sz="2400" dirty="0"/>
          </a:p>
        </p:txBody>
      </p:sp>
      <p:pic>
        <p:nvPicPr>
          <p:cNvPr id="3"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9251" y="2346740"/>
            <a:ext cx="6298421" cy="3333750"/>
          </a:xfrm>
          <a:prstGeom prst="rect">
            <a:avLst/>
          </a:prstGeom>
        </p:spPr>
      </p:pic>
      <p:sp>
        <p:nvSpPr>
          <p:cNvPr id="4" name="Text 1"/>
          <p:cNvSpPr/>
          <p:nvPr/>
        </p:nvSpPr>
        <p:spPr>
          <a:xfrm>
            <a:off x="4424289" y="1278723"/>
            <a:ext cx="4234376" cy="2407040"/>
          </a:xfrm>
          <a:prstGeom prst="rect">
            <a:avLst/>
          </a:prstGeom>
          <a:noFill/>
          <a:ln/>
        </p:spPr>
        <p:txBody>
          <a:bodyPr wrap="square" rtlCol="0" anchor="t"/>
          <a:lstStyle/>
          <a:p>
            <a:pPr marL="0" indent="0" algn="l">
              <a:lnSpc>
                <a:spcPct val="150000"/>
              </a:lnSpc>
              <a:buNone/>
            </a:pPr>
            <a:r>
              <a:rPr lang="en-US" sz="1600" b="1" dirty="0" err="1">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UPnRIDE</a:t>
            </a:r>
            <a:r>
              <a:rPr lang="en-US" sz="1600" b="1" dirty="0">
                <a:solidFill>
                  <a:schemeClr val="bg1"/>
                </a:solidFill>
                <a:highlight>
                  <a:srgbClr val="000000"/>
                </a:highlight>
                <a:latin typeface="华文隶书" panose="02010800040101010101" pitchFamily="2" charset="-122"/>
                <a:ea typeface="华文隶书" panose="02010800040101010101" pitchFamily="2" charset="-122"/>
                <a:cs typeface="Noto Sans SC" pitchFamily="34" charset="-120"/>
              </a:rPr>
              <a:t> Robotics </a:t>
            </a:r>
            <a:r>
              <a:rPr lang="en-US" sz="1400" dirty="0">
                <a:solidFill>
                  <a:srgbClr val="383838"/>
                </a:solidFill>
                <a:latin typeface="Noto Sans SC" pitchFamily="34" charset="0"/>
                <a:ea typeface="Noto Sans SC" pitchFamily="34" charset="-122"/>
                <a:cs typeface="Noto Sans SC" pitchFamily="34" charset="-120"/>
              </a:rPr>
              <a:t>：</a:t>
            </a:r>
            <a:r>
              <a:rPr lang="en-US" sz="1400" dirty="0" err="1">
                <a:solidFill>
                  <a:srgbClr val="383838"/>
                </a:solidFill>
                <a:latin typeface="Noto Sans SC" pitchFamily="34" charset="0"/>
                <a:ea typeface="Noto Sans SC" pitchFamily="34" charset="-122"/>
                <a:cs typeface="Noto Sans SC" pitchFamily="34" charset="-120"/>
              </a:rPr>
              <a:t>UPnRIDE</a:t>
            </a:r>
            <a:r>
              <a:rPr lang="en-US" sz="1400" dirty="0">
                <a:solidFill>
                  <a:srgbClr val="383838"/>
                </a:solidFill>
                <a:latin typeface="Noto Sans SC" pitchFamily="34" charset="0"/>
                <a:ea typeface="Noto Sans SC" pitchFamily="34" charset="-122"/>
                <a:cs typeface="Noto Sans SC" pitchFamily="34" charset="-120"/>
              </a:rPr>
              <a:t> </a:t>
            </a:r>
            <a:r>
              <a:rPr lang="en-US" sz="1400" dirty="0" err="1">
                <a:solidFill>
                  <a:srgbClr val="383838"/>
                </a:solidFill>
                <a:latin typeface="Noto Sans SC" pitchFamily="34" charset="0"/>
                <a:ea typeface="Noto Sans SC" pitchFamily="34" charset="-122"/>
                <a:cs typeface="Noto Sans SC" pitchFamily="34" charset="-120"/>
              </a:rPr>
              <a:t>Robotics是一家以色列的电动智能轮椅企业，其主要产品是UPnRIDE</a:t>
            </a:r>
            <a:r>
              <a:rPr lang="en-US" sz="1400" dirty="0">
                <a:solidFill>
                  <a:srgbClr val="383838"/>
                </a:solidFill>
                <a:latin typeface="Noto Sans SC" pitchFamily="34" charset="0"/>
                <a:ea typeface="Noto Sans SC" pitchFamily="34" charset="-122"/>
                <a:cs typeface="Noto Sans SC" pitchFamily="34" charset="-120"/>
              </a:rPr>
              <a:t> 1.1，这是一款可以让使用者在行驶中保持直立姿势的电动轮椅。UPnRIDE 1.1采用了</a:t>
            </a:r>
            <a:r>
              <a:rPr lang="en-US" sz="1400" b="1" dirty="0">
                <a:solidFill>
                  <a:srgbClr val="383838"/>
                </a:solidFill>
                <a:latin typeface="Noto Sans SC" pitchFamily="34" charset="0"/>
                <a:ea typeface="Noto Sans SC" pitchFamily="34" charset="-122"/>
                <a:cs typeface="Noto Sans SC" pitchFamily="34" charset="-120"/>
              </a:rPr>
              <a:t>先进的稳定技术和机器人技术</a:t>
            </a:r>
            <a:r>
              <a:rPr lang="en-US" sz="1400" dirty="0">
                <a:solidFill>
                  <a:srgbClr val="383838"/>
                </a:solidFill>
                <a:latin typeface="Noto Sans SC" pitchFamily="34" charset="0"/>
                <a:ea typeface="Noto Sans SC" pitchFamily="34" charset="-122"/>
                <a:cs typeface="Noto Sans SC" pitchFamily="34" charset="-120"/>
              </a:rPr>
              <a:t>，可以在不同的地形和倾斜角度上保持平衡和安全，还有多种传感器和算法，可以根据使用者的身体状况和偏好调整姿势和速度。UPnRIDE 1.1还具有</a:t>
            </a:r>
            <a:r>
              <a:rPr lang="en-US" sz="1400" b="1" dirty="0">
                <a:solidFill>
                  <a:srgbClr val="383838"/>
                </a:solidFill>
                <a:latin typeface="Noto Sans SC" pitchFamily="34" charset="0"/>
                <a:ea typeface="Noto Sans SC" pitchFamily="34" charset="-122"/>
                <a:cs typeface="Noto Sans SC" pitchFamily="34" charset="-120"/>
              </a:rPr>
              <a:t>远程控制</a:t>
            </a:r>
            <a:r>
              <a:rPr lang="en-US" sz="1400" dirty="0">
                <a:solidFill>
                  <a:srgbClr val="383838"/>
                </a:solidFill>
                <a:latin typeface="Noto Sans SC" pitchFamily="34" charset="0"/>
                <a:ea typeface="Noto Sans SC" pitchFamily="34" charset="-122"/>
                <a:cs typeface="Noto Sans SC" pitchFamily="34" charset="-120"/>
              </a:rPr>
              <a:t>功能，可以通过智能手机或遥控器操作轮椅。</a:t>
            </a:r>
            <a:endParaRPr lang="en-US" sz="1400" dirty="0"/>
          </a:p>
        </p:txBody>
      </p:sp>
      <p:pic>
        <p:nvPicPr>
          <p:cNvPr id="6" name="图片 5">
            <a:extLst>
              <a:ext uri="{FF2B5EF4-FFF2-40B4-BE49-F238E27FC236}">
                <a16:creationId xmlns:a16="http://schemas.microsoft.com/office/drawing/2014/main" id="{8B1DA548-0145-DA8F-A348-BDF731E052D1}"/>
              </a:ext>
            </a:extLst>
          </p:cNvPr>
          <p:cNvPicPr>
            <a:picLocks noChangeAspect="1"/>
          </p:cNvPicPr>
          <p:nvPr/>
        </p:nvPicPr>
        <p:blipFill>
          <a:blip r:embed="rId6"/>
          <a:stretch>
            <a:fillRect/>
          </a:stretch>
        </p:blipFill>
        <p:spPr>
          <a:xfrm>
            <a:off x="435170" y="1588861"/>
            <a:ext cx="3276600" cy="2647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4">
            <a:shade val="15000"/>
          </a:schemeClr>
        </a:lnRef>
        <a:fillRef idx="1">
          <a:schemeClr val="accent4"/>
        </a:fillRef>
        <a:effectRef idx="0">
          <a:schemeClr val="accent4"/>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1904</Words>
  <Application>Microsoft Office PowerPoint</Application>
  <PresentationFormat>全屏显示(16:9)</PresentationFormat>
  <Paragraphs>301</Paragraphs>
  <Slides>51</Slides>
  <Notes>50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51</vt:i4>
      </vt:variant>
    </vt:vector>
  </HeadingPairs>
  <TitlesOfParts>
    <vt:vector size="71" baseType="lpstr">
      <vt:lpstr>Helvetica Neue</vt:lpstr>
      <vt:lpstr>Noto Sans SC</vt:lpstr>
      <vt:lpstr>等线</vt:lpstr>
      <vt:lpstr>方正姚体</vt:lpstr>
      <vt:lpstr>黑体</vt:lpstr>
      <vt:lpstr>华文隶书</vt:lpstr>
      <vt:lpstr>华文新魏</vt:lpstr>
      <vt:lpstr>华文中宋</vt:lpstr>
      <vt:lpstr>楷体</vt:lpstr>
      <vt:lpstr>宋体</vt:lpstr>
      <vt:lpstr>Agency FB</vt:lpstr>
      <vt:lpstr>Algerian</vt:lpstr>
      <vt:lpstr>Arial</vt:lpstr>
      <vt:lpstr>Arial Black</vt:lpstr>
      <vt:lpstr>Arial Narrow</vt:lpstr>
      <vt:lpstr>Calibri</vt:lpstr>
      <vt:lpstr>Calibri Light</vt:lpstr>
      <vt:lpstr>Cambria</vt:lpstr>
      <vt:lpstr>Lucida Handwriting</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电动轮椅安全辅助驾驶系统报告</dc:title>
  <dc:subject/>
  <dc:creator>王文涵</dc:creator>
  <cp:lastModifiedBy>程显 李</cp:lastModifiedBy>
  <cp:revision>15</cp:revision>
  <dcterms:created xsi:type="dcterms:W3CDTF">2023-09-05T06:13:03Z</dcterms:created>
  <dcterms:modified xsi:type="dcterms:W3CDTF">2023-09-12T04:29:37Z</dcterms:modified>
</cp:coreProperties>
</file>